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311" r:id="rId2"/>
    <p:sldId id="279" r:id="rId3"/>
    <p:sldId id="275" r:id="rId4"/>
    <p:sldId id="264" r:id="rId5"/>
    <p:sldId id="274" r:id="rId6"/>
    <p:sldId id="276" r:id="rId7"/>
    <p:sldId id="282" r:id="rId8"/>
    <p:sldId id="362" r:id="rId9"/>
    <p:sldId id="277" r:id="rId10"/>
    <p:sldId id="289" r:id="rId11"/>
    <p:sldId id="304" r:id="rId12"/>
    <p:sldId id="269" r:id="rId13"/>
    <p:sldId id="316" r:id="rId14"/>
    <p:sldId id="326" r:id="rId15"/>
    <p:sldId id="319" r:id="rId16"/>
    <p:sldId id="322" r:id="rId17"/>
    <p:sldId id="324" r:id="rId18"/>
    <p:sldId id="317" r:id="rId19"/>
    <p:sldId id="318" r:id="rId20"/>
    <p:sldId id="325" r:id="rId21"/>
    <p:sldId id="296" r:id="rId22"/>
    <p:sldId id="297" r:id="rId23"/>
    <p:sldId id="315" r:id="rId24"/>
    <p:sldId id="271" r:id="rId25"/>
    <p:sldId id="320" r:id="rId26"/>
    <p:sldId id="280" r:id="rId27"/>
    <p:sldId id="329" r:id="rId28"/>
    <p:sldId id="258" r:id="rId29"/>
    <p:sldId id="330" r:id="rId30"/>
    <p:sldId id="331" r:id="rId31"/>
    <p:sldId id="332" r:id="rId32"/>
    <p:sldId id="281" r:id="rId33"/>
    <p:sldId id="259" r:id="rId34"/>
    <p:sldId id="313" r:id="rId35"/>
    <p:sldId id="314" r:id="rId36"/>
    <p:sldId id="327" r:id="rId37"/>
    <p:sldId id="256" r:id="rId3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D72"/>
    <a:srgbClr val="123F5A"/>
    <a:srgbClr val="80BA5A"/>
    <a:srgbClr val="E73F74"/>
    <a:srgbClr val="F2B701"/>
    <a:srgbClr val="3969AC"/>
    <a:srgbClr val="11A579"/>
    <a:srgbClr val="7F3C8D"/>
    <a:srgbClr val="E6E6E6"/>
    <a:srgbClr val="18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76261" autoAdjust="0"/>
  </p:normalViewPr>
  <p:slideViewPr>
    <p:cSldViewPr snapToGrid="0">
      <p:cViewPr varScale="1">
        <p:scale>
          <a:sx n="123" d="100"/>
          <a:sy n="123" d="100"/>
        </p:scale>
        <p:origin x="387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E721798-57B1-43D4-BC00-E8F2BE57BF80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F7AFEAF-8432-4466-93F6-BC89AA6D7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6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4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87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2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6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95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4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2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28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9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4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38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48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67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81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02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63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1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93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22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71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98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50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21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25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9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0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5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1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1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AFEAF-8432-4466-93F6-BC89AA6D75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7">
            <a:extLst>
              <a:ext uri="{FF2B5EF4-FFF2-40B4-BE49-F238E27FC236}">
                <a16:creationId xmlns:a16="http://schemas.microsoft.com/office/drawing/2014/main" id="{C55933F2-1392-4806-9E0E-5E99BB4A52B1}"/>
              </a:ext>
            </a:extLst>
          </p:cNvPr>
          <p:cNvSpPr/>
          <p:nvPr userDrawn="1"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182B49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926F7-C622-45D8-BCF4-A272ADF38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2DFA6-5B30-4DBC-9D6C-4B2130D35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013BE-A532-44E3-9E41-3CB517E6F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72" y="6308439"/>
            <a:ext cx="2241655" cy="4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8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26F7-C622-45D8-BCF4-A272ADF38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2DFA6-5B30-4DBC-9D6C-4B2130D35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013BE-A532-44E3-9E41-3CB517E6F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172" y="6309688"/>
            <a:ext cx="2241655" cy="4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7">
            <a:extLst>
              <a:ext uri="{FF2B5EF4-FFF2-40B4-BE49-F238E27FC236}">
                <a16:creationId xmlns:a16="http://schemas.microsoft.com/office/drawing/2014/main" id="{C55933F2-1392-4806-9E0E-5E99BB4A52B1}"/>
              </a:ext>
            </a:extLst>
          </p:cNvPr>
          <p:cNvSpPr/>
          <p:nvPr userDrawn="1"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182B49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926F7-C622-45D8-BCF4-A272ADF38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9655"/>
            <a:ext cx="9144000" cy="187030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2DFA6-5B30-4DBC-9D6C-4B2130D35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93AFF-D723-4318-81CE-7C302944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LENS &amp; VANS</a:t>
            </a:r>
          </a:p>
        </p:txBody>
      </p:sp>
      <p:pic>
        <p:nvPicPr>
          <p:cNvPr id="6" name="图形 6">
            <a:extLst>
              <a:ext uri="{FF2B5EF4-FFF2-40B4-BE49-F238E27FC236}">
                <a16:creationId xmlns:a16="http://schemas.microsoft.com/office/drawing/2014/main" id="{B15439A5-5FF8-4549-89ED-9EE04C607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033697"/>
            <a:ext cx="3251200" cy="6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>
            <a:extLst>
              <a:ext uri="{FF2B5EF4-FFF2-40B4-BE49-F238E27FC236}">
                <a16:creationId xmlns:a16="http://schemas.microsoft.com/office/drawing/2014/main" id="{99AB8060-5773-42F1-9B7B-295B67FA7150}"/>
              </a:ext>
            </a:extLst>
          </p:cNvPr>
          <p:cNvSpPr/>
          <p:nvPr userDrawn="1"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rgbClr val="182B49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DC69-8964-4EA3-A345-0BBD849050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1150" y="1295400"/>
            <a:ext cx="11563350" cy="48815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200">
                <a:solidFill>
                  <a:srgbClr val="182B49"/>
                </a:solidFill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>
                <a:solidFill>
                  <a:srgbClr val="006A96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400"/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/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89BF-1B30-4EB8-831E-A26E7346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850" y="64960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7FBA-6EFF-45A9-BD57-F661FBD6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LENS &amp; VANS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94DC5-B5DF-4167-A065-46ED2C9E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960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A539365-81F3-4A17-B6FB-CB59BF1144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422119B9-AF3D-4CB9-9656-E2641019FB98}"/>
              </a:ext>
            </a:extLst>
          </p:cNvPr>
          <p:cNvSpPr/>
          <p:nvPr userDrawn="1"/>
        </p:nvSpPr>
        <p:spPr>
          <a:xfrm>
            <a:off x="0" y="-1"/>
            <a:ext cx="12192000" cy="1073151"/>
          </a:xfrm>
          <a:prstGeom prst="rect">
            <a:avLst/>
          </a:prstGeom>
          <a:solidFill>
            <a:srgbClr val="182B49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053D0-9C39-4A6F-B57A-6A1BA070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47625"/>
            <a:ext cx="11563350" cy="976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9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>
            <a:extLst>
              <a:ext uri="{FF2B5EF4-FFF2-40B4-BE49-F238E27FC236}">
                <a16:creationId xmlns:a16="http://schemas.microsoft.com/office/drawing/2014/main" id="{99AB8060-5773-42F1-9B7B-295B67FA7150}"/>
              </a:ext>
            </a:extLst>
          </p:cNvPr>
          <p:cNvSpPr/>
          <p:nvPr userDrawn="1"/>
        </p:nvSpPr>
        <p:spPr>
          <a:xfrm>
            <a:off x="0" y="6492875"/>
            <a:ext cx="12192000" cy="365126"/>
          </a:xfrm>
          <a:prstGeom prst="rect">
            <a:avLst/>
          </a:prstGeom>
          <a:solidFill>
            <a:srgbClr val="182B49"/>
          </a:solidFill>
          <a:ln>
            <a:solidFill>
              <a:srgbClr val="003F88"/>
            </a:solidFill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DC69-8964-4EA3-A345-0BBD849050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1150" y="1295400"/>
            <a:ext cx="5607051" cy="48815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200">
                <a:solidFill>
                  <a:srgbClr val="182B49"/>
                </a:solidFill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>
                <a:solidFill>
                  <a:srgbClr val="006A96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400"/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/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89BF-1B30-4EB8-831E-A26E7346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850" y="64960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7FBA-6EFF-45A9-BD57-F661FBD6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LENS &amp; VANS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94DC5-B5DF-4167-A065-46ED2C9E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960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A539365-81F3-4A17-B6FB-CB59BF1144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422119B9-AF3D-4CB9-9656-E2641019FB98}"/>
              </a:ext>
            </a:extLst>
          </p:cNvPr>
          <p:cNvSpPr/>
          <p:nvPr userDrawn="1"/>
        </p:nvSpPr>
        <p:spPr>
          <a:xfrm>
            <a:off x="0" y="-1"/>
            <a:ext cx="12192000" cy="1073151"/>
          </a:xfrm>
          <a:prstGeom prst="rect">
            <a:avLst/>
          </a:prstGeom>
          <a:solidFill>
            <a:srgbClr val="182B49"/>
          </a:solidFill>
          <a:ln>
            <a:solidFill>
              <a:srgbClr val="003F88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053D0-9C39-4A6F-B57A-6A1BA070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9" y="47625"/>
            <a:ext cx="11582401" cy="976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84904E-86B7-4BDF-943A-100D1DE72A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3799" y="1293043"/>
            <a:ext cx="5607051" cy="48815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200">
                <a:solidFill>
                  <a:srgbClr val="182B49"/>
                </a:solidFill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>
                <a:solidFill>
                  <a:srgbClr val="006A96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400"/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/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7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BA119-C277-4DCD-A699-3EF153AE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3F81D-EEE1-4C07-A610-FBBB2048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2A450-5DBB-4A85-833F-FCDE6C3B6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1387C-E1D0-4C63-9F6C-2E5F560C6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LENS &amp; VANS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DD498-02D9-45C8-8CC8-385B4A7FE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9365-81F3-4A17-B6FB-CB59BF114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0" r:id="rId4"/>
    <p:sldLayoutId id="2147483653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3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8023AE5-0C98-4B2C-97FD-F9518E5162D4}"/>
              </a:ext>
            </a:extLst>
          </p:cNvPr>
          <p:cNvGrpSpPr/>
          <p:nvPr/>
        </p:nvGrpSpPr>
        <p:grpSpPr>
          <a:xfrm>
            <a:off x="8916025" y="6254200"/>
            <a:ext cx="3275975" cy="523220"/>
            <a:chOff x="8916025" y="6254200"/>
            <a:chExt cx="3275975" cy="5232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866555F-840F-49E0-A86C-4CD6D53386E4}"/>
                </a:ext>
              </a:extLst>
            </p:cNvPr>
            <p:cNvSpPr/>
            <p:nvPr/>
          </p:nvSpPr>
          <p:spPr>
            <a:xfrm>
              <a:off x="8950236" y="6361837"/>
              <a:ext cx="554199" cy="303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BC57054-F3ED-4399-B78F-A7F7DDE91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16025" y="6323120"/>
              <a:ext cx="622737" cy="3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AAF82A-FA17-4D85-B18E-CA0C81D3C2CA}"/>
                </a:ext>
              </a:extLst>
            </p:cNvPr>
            <p:cNvSpPr txBox="1"/>
            <p:nvPr/>
          </p:nvSpPr>
          <p:spPr>
            <a:xfrm>
              <a:off x="9531339" y="6254200"/>
              <a:ext cx="2660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NVMW 2021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9EB69F6-6C1E-43BD-9AED-A55674BD4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2324"/>
            <a:ext cx="9144000" cy="1844040"/>
          </a:xfrm>
        </p:spPr>
        <p:txBody>
          <a:bodyPr>
            <a:normAutofit/>
          </a:bodyPr>
          <a:lstStyle/>
          <a:p>
            <a:r>
              <a:rPr lang="en-US" sz="4400" dirty="0"/>
              <a:t>Characterizing and Modeling</a:t>
            </a:r>
            <a:br>
              <a:rPr lang="en-US" sz="4400" dirty="0"/>
            </a:br>
            <a:r>
              <a:rPr lang="en-US" sz="4400" dirty="0"/>
              <a:t>Non-Volatile Memory Systems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9E15586-17B5-495C-8AA8-D6A00BD79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2342"/>
            <a:ext cx="9144000" cy="1302666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Zixuan Wang</a:t>
            </a:r>
            <a:r>
              <a:rPr lang="en-US" altLang="zh-CN" sz="2000" dirty="0"/>
              <a:t>,</a:t>
            </a:r>
          </a:p>
          <a:p>
            <a:r>
              <a:rPr lang="en-US" sz="2000" dirty="0"/>
              <a:t>Xiao Liu, Jian Yang, Theodore </a:t>
            </a:r>
            <a:r>
              <a:rPr lang="en-US" sz="2000" dirty="0" err="1"/>
              <a:t>Michailidis</a:t>
            </a:r>
            <a:r>
              <a:rPr lang="en-US" sz="2000" dirty="0"/>
              <a:t>,</a:t>
            </a:r>
          </a:p>
          <a:p>
            <a:r>
              <a:rPr lang="en-US" sz="2000" dirty="0"/>
              <a:t>Steven Swanson, </a:t>
            </a:r>
            <a:r>
              <a:rPr lang="en-US" sz="2000" dirty="0" err="1"/>
              <a:t>Jishen</a:t>
            </a:r>
            <a:r>
              <a:rPr lang="en-US" sz="2000" dirty="0"/>
              <a:t> Zhao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BD1BFF8-2CD8-4A9A-BE68-9BB9B90BB4E8}"/>
              </a:ext>
            </a:extLst>
          </p:cNvPr>
          <p:cNvSpPr txBox="1">
            <a:spLocks/>
          </p:cNvSpPr>
          <p:nvPr/>
        </p:nvSpPr>
        <p:spPr>
          <a:xfrm>
            <a:off x="3507544" y="4570986"/>
            <a:ext cx="5176911" cy="633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Website: </a:t>
            </a:r>
            <a:r>
              <a:rPr lang="en-US" sz="1800" u="sng" dirty="0">
                <a:solidFill>
                  <a:srgbClr val="0070C0"/>
                </a:solidFill>
              </a:rPr>
              <a:t>cseweb.ucsd.edu/~ziw002/</a:t>
            </a:r>
          </a:p>
          <a:p>
            <a:r>
              <a:rPr lang="en-US" sz="1800" dirty="0"/>
              <a:t>Code:</a:t>
            </a:r>
            <a:r>
              <a:rPr lang="en-US" sz="1800" b="1" dirty="0"/>
              <a:t> </a:t>
            </a:r>
            <a:r>
              <a:rPr lang="en-US" sz="1800" u="sng" dirty="0">
                <a:solidFill>
                  <a:srgbClr val="0070C0"/>
                </a:solidFill>
              </a:rPr>
              <a:t>github.com/</a:t>
            </a:r>
            <a:r>
              <a:rPr lang="en-US" sz="1800" u="sng" dirty="0" err="1">
                <a:solidFill>
                  <a:srgbClr val="0070C0"/>
                </a:solidFill>
              </a:rPr>
              <a:t>TheNetAdmin</a:t>
            </a:r>
            <a:r>
              <a:rPr lang="en-US" sz="1800" u="sng" dirty="0">
                <a:solidFill>
                  <a:srgbClr val="0070C0"/>
                </a:solidFill>
              </a:rPr>
              <a:t>/LENS-VANS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710DDAF-BA57-4E52-B1E5-3E5829D5DE26}"/>
              </a:ext>
            </a:extLst>
          </p:cNvPr>
          <p:cNvGrpSpPr/>
          <p:nvPr/>
        </p:nvGrpSpPr>
        <p:grpSpPr>
          <a:xfrm>
            <a:off x="288387" y="6255492"/>
            <a:ext cx="2532185" cy="526357"/>
            <a:chOff x="165078" y="6229860"/>
            <a:chExt cx="2741875" cy="56994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2A66F96-4061-4E62-A1A6-174EC6265209}"/>
                </a:ext>
              </a:extLst>
            </p:cNvPr>
            <p:cNvGrpSpPr/>
            <p:nvPr/>
          </p:nvGrpSpPr>
          <p:grpSpPr>
            <a:xfrm>
              <a:off x="705935" y="6315262"/>
              <a:ext cx="2201018" cy="471122"/>
              <a:chOff x="546485" y="4984395"/>
              <a:chExt cx="1129134" cy="241688"/>
            </a:xfrm>
            <a:solidFill>
              <a:schemeClr val="bg1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B76FBE0-1851-418F-B746-BF2A49D89CFD}"/>
                  </a:ext>
                </a:extLst>
              </p:cNvPr>
              <p:cNvSpPr/>
              <p:nvPr/>
            </p:nvSpPr>
            <p:spPr>
              <a:xfrm flipV="1">
                <a:off x="1045415" y="4986758"/>
                <a:ext cx="154285" cy="120248"/>
              </a:xfrm>
              <a:custGeom>
                <a:avLst/>
                <a:gdLst>
                  <a:gd name="connsiteX0" fmla="*/ 47252 w 154285"/>
                  <a:gd name="connsiteY0" fmla="*/ 22338 h 120248"/>
                  <a:gd name="connsiteX1" fmla="*/ 62777 w 154285"/>
                  <a:gd name="connsiteY1" fmla="*/ 7160 h 120248"/>
                  <a:gd name="connsiteX2" fmla="*/ 127859 w 154285"/>
                  <a:gd name="connsiteY2" fmla="*/ 60076 h 120248"/>
                  <a:gd name="connsiteX3" fmla="*/ 62777 w 154285"/>
                  <a:gd name="connsiteY3" fmla="*/ 113346 h 120248"/>
                  <a:gd name="connsiteX4" fmla="*/ 47252 w 154285"/>
                  <a:gd name="connsiteY4" fmla="*/ 98163 h 120248"/>
                  <a:gd name="connsiteX5" fmla="*/ 23403 w 154285"/>
                  <a:gd name="connsiteY5" fmla="*/ 18544 h 120248"/>
                  <a:gd name="connsiteX6" fmla="*/ 23403 w 154285"/>
                  <a:gd name="connsiteY6" fmla="*/ 101945 h 120248"/>
                  <a:gd name="connsiteX7" fmla="*/ 106 w 154285"/>
                  <a:gd name="connsiteY7" fmla="*/ 116755 h 120248"/>
                  <a:gd name="connsiteX8" fmla="*/ 106 w 154285"/>
                  <a:gd name="connsiteY8" fmla="*/ 120368 h 120248"/>
                  <a:gd name="connsiteX9" fmla="*/ 62777 w 154285"/>
                  <a:gd name="connsiteY9" fmla="*/ 120368 h 120248"/>
                  <a:gd name="connsiteX10" fmla="*/ 154392 w 154285"/>
                  <a:gd name="connsiteY10" fmla="*/ 60076 h 120248"/>
                  <a:gd name="connsiteX11" fmla="*/ 62777 w 154285"/>
                  <a:gd name="connsiteY11" fmla="*/ 120 h 120248"/>
                  <a:gd name="connsiteX12" fmla="*/ 23601 w 154285"/>
                  <a:gd name="connsiteY12" fmla="*/ 120 h 120248"/>
                  <a:gd name="connsiteX13" fmla="*/ 23403 w 154285"/>
                  <a:gd name="connsiteY13" fmla="*/ 18544 h 12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285" h="120248">
                    <a:moveTo>
                      <a:pt x="47252" y="22338"/>
                    </a:moveTo>
                    <a:cubicBezTo>
                      <a:pt x="47252" y="9148"/>
                      <a:pt x="49384" y="7160"/>
                      <a:pt x="62777" y="7160"/>
                    </a:cubicBezTo>
                    <a:cubicBezTo>
                      <a:pt x="108845" y="7160"/>
                      <a:pt x="127859" y="23771"/>
                      <a:pt x="127859" y="60076"/>
                    </a:cubicBezTo>
                    <a:cubicBezTo>
                      <a:pt x="127859" y="93297"/>
                      <a:pt x="113673" y="113346"/>
                      <a:pt x="62777" y="113346"/>
                    </a:cubicBezTo>
                    <a:cubicBezTo>
                      <a:pt x="49384" y="113346"/>
                      <a:pt x="47252" y="112256"/>
                      <a:pt x="47252" y="98163"/>
                    </a:cubicBezTo>
                    <a:close/>
                    <a:moveTo>
                      <a:pt x="23403" y="18544"/>
                    </a:moveTo>
                    <a:lnTo>
                      <a:pt x="23403" y="101945"/>
                    </a:lnTo>
                    <a:cubicBezTo>
                      <a:pt x="23403" y="115502"/>
                      <a:pt x="14571" y="116755"/>
                      <a:pt x="106" y="116755"/>
                    </a:cubicBezTo>
                    <a:lnTo>
                      <a:pt x="106" y="120368"/>
                    </a:lnTo>
                    <a:lnTo>
                      <a:pt x="62777" y="120368"/>
                    </a:lnTo>
                    <a:cubicBezTo>
                      <a:pt x="107246" y="120368"/>
                      <a:pt x="154392" y="113882"/>
                      <a:pt x="154392" y="60076"/>
                    </a:cubicBezTo>
                    <a:cubicBezTo>
                      <a:pt x="154392" y="6432"/>
                      <a:pt x="104829" y="120"/>
                      <a:pt x="62777" y="120"/>
                    </a:cubicBezTo>
                    <a:lnTo>
                      <a:pt x="23601" y="120"/>
                    </a:lnTo>
                    <a:lnTo>
                      <a:pt x="23403" y="18544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63F8B67-AD13-4149-B69E-3C14F0C45943}"/>
                  </a:ext>
                </a:extLst>
              </p:cNvPr>
              <p:cNvSpPr/>
              <p:nvPr/>
            </p:nvSpPr>
            <p:spPr>
              <a:xfrm flipV="1">
                <a:off x="637176" y="4986756"/>
                <a:ext cx="148757" cy="122067"/>
              </a:xfrm>
              <a:custGeom>
                <a:avLst/>
                <a:gdLst>
                  <a:gd name="connsiteX0" fmla="*/ 148448 w 148757"/>
                  <a:gd name="connsiteY0" fmla="*/ 103777 h 122067"/>
                  <a:gd name="connsiteX1" fmla="*/ 148448 w 148757"/>
                  <a:gd name="connsiteY1" fmla="*/ 43653 h 122067"/>
                  <a:gd name="connsiteX2" fmla="*/ 87376 w 148757"/>
                  <a:gd name="connsiteY2" fmla="*/ 133 h 122067"/>
                  <a:gd name="connsiteX3" fmla="*/ 23360 w 148757"/>
                  <a:gd name="connsiteY3" fmla="*/ 43653 h 122067"/>
                  <a:gd name="connsiteX4" fmla="*/ 23360 w 148757"/>
                  <a:gd name="connsiteY4" fmla="*/ 103777 h 122067"/>
                  <a:gd name="connsiteX5" fmla="*/ 56 w 148757"/>
                  <a:gd name="connsiteY5" fmla="*/ 118587 h 122067"/>
                  <a:gd name="connsiteX6" fmla="*/ 56 w 148757"/>
                  <a:gd name="connsiteY6" fmla="*/ 122201 h 122067"/>
                  <a:gd name="connsiteX7" fmla="*/ 46595 w 148757"/>
                  <a:gd name="connsiteY7" fmla="*/ 122201 h 122067"/>
                  <a:gd name="connsiteX8" fmla="*/ 46595 w 148757"/>
                  <a:gd name="connsiteY8" fmla="*/ 118587 h 122067"/>
                  <a:gd name="connsiteX9" fmla="*/ 47190 w 148757"/>
                  <a:gd name="connsiteY9" fmla="*/ 103777 h 122067"/>
                  <a:gd name="connsiteX10" fmla="*/ 47190 w 148757"/>
                  <a:gd name="connsiteY10" fmla="*/ 43653 h 122067"/>
                  <a:gd name="connsiteX11" fmla="*/ 88454 w 148757"/>
                  <a:gd name="connsiteY11" fmla="*/ 7192 h 122067"/>
                  <a:gd name="connsiteX12" fmla="*/ 133171 w 148757"/>
                  <a:gd name="connsiteY12" fmla="*/ 43653 h 122067"/>
                  <a:gd name="connsiteX13" fmla="*/ 133171 w 148757"/>
                  <a:gd name="connsiteY13" fmla="*/ 103777 h 122067"/>
                  <a:gd name="connsiteX14" fmla="*/ 109874 w 148757"/>
                  <a:gd name="connsiteY14" fmla="*/ 118587 h 122067"/>
                  <a:gd name="connsiteX15" fmla="*/ 109874 w 148757"/>
                  <a:gd name="connsiteY15" fmla="*/ 122201 h 122067"/>
                  <a:gd name="connsiteX16" fmla="*/ 148814 w 148757"/>
                  <a:gd name="connsiteY16" fmla="*/ 122201 h 122067"/>
                  <a:gd name="connsiteX17" fmla="*/ 148448 w 148757"/>
                  <a:gd name="connsiteY17" fmla="*/ 103777 h 12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757" h="122067">
                    <a:moveTo>
                      <a:pt x="148448" y="103777"/>
                    </a:moveTo>
                    <a:lnTo>
                      <a:pt x="148448" y="43653"/>
                    </a:lnTo>
                    <a:cubicBezTo>
                      <a:pt x="148448" y="18937"/>
                      <a:pt x="143100" y="133"/>
                      <a:pt x="87376" y="133"/>
                    </a:cubicBezTo>
                    <a:cubicBezTo>
                      <a:pt x="31925" y="133"/>
                      <a:pt x="23360" y="18195"/>
                      <a:pt x="23360" y="43653"/>
                    </a:cubicBezTo>
                    <a:lnTo>
                      <a:pt x="23360" y="103777"/>
                    </a:lnTo>
                    <a:cubicBezTo>
                      <a:pt x="23360" y="117335"/>
                      <a:pt x="14788" y="118587"/>
                      <a:pt x="56" y="118587"/>
                    </a:cubicBezTo>
                    <a:lnTo>
                      <a:pt x="56" y="122201"/>
                    </a:lnTo>
                    <a:lnTo>
                      <a:pt x="46595" y="122201"/>
                    </a:lnTo>
                    <a:lnTo>
                      <a:pt x="46595" y="118587"/>
                    </a:lnTo>
                    <a:cubicBezTo>
                      <a:pt x="46595" y="118587"/>
                      <a:pt x="47190" y="117335"/>
                      <a:pt x="47190" y="103777"/>
                    </a:cubicBezTo>
                    <a:lnTo>
                      <a:pt x="47190" y="43653"/>
                    </a:lnTo>
                    <a:cubicBezTo>
                      <a:pt x="47190" y="25248"/>
                      <a:pt x="53617" y="7192"/>
                      <a:pt x="88454" y="7192"/>
                    </a:cubicBezTo>
                    <a:cubicBezTo>
                      <a:pt x="127023" y="7192"/>
                      <a:pt x="133171" y="22170"/>
                      <a:pt x="133171" y="43653"/>
                    </a:cubicBezTo>
                    <a:lnTo>
                      <a:pt x="133171" y="103777"/>
                    </a:lnTo>
                    <a:cubicBezTo>
                      <a:pt x="133171" y="117335"/>
                      <a:pt x="124345" y="118587"/>
                      <a:pt x="109874" y="118587"/>
                    </a:cubicBezTo>
                    <a:lnTo>
                      <a:pt x="109874" y="122201"/>
                    </a:lnTo>
                    <a:lnTo>
                      <a:pt x="148814" y="122201"/>
                    </a:lnTo>
                    <a:lnTo>
                      <a:pt x="148448" y="103777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4ABE68A-A3A0-4049-B4F2-B5E9961B243B}"/>
                  </a:ext>
                </a:extLst>
              </p:cNvPr>
              <p:cNvSpPr/>
              <p:nvPr/>
            </p:nvSpPr>
            <p:spPr>
              <a:xfrm flipV="1">
                <a:off x="795918" y="4984956"/>
                <a:ext cx="127232" cy="123868"/>
              </a:xfrm>
              <a:custGeom>
                <a:avLst/>
                <a:gdLst>
                  <a:gd name="connsiteX0" fmla="*/ 92754 w 127232"/>
                  <a:gd name="connsiteY0" fmla="*/ 8248 h 123868"/>
                  <a:gd name="connsiteX1" fmla="*/ 26593 w 127232"/>
                  <a:gd name="connsiteY1" fmla="*/ 67488 h 123868"/>
                  <a:gd name="connsiteX2" fmla="*/ 73212 w 127232"/>
                  <a:gd name="connsiteY2" fmla="*/ 116964 h 123868"/>
                  <a:gd name="connsiteX3" fmla="*/ 120612 w 127232"/>
                  <a:gd name="connsiteY3" fmla="*/ 90596 h 123868"/>
                  <a:gd name="connsiteX4" fmla="*/ 127306 w 127232"/>
                  <a:gd name="connsiteY4" fmla="*/ 90596 h 123868"/>
                  <a:gd name="connsiteX5" fmla="*/ 124901 w 127232"/>
                  <a:gd name="connsiteY5" fmla="*/ 118951 h 123868"/>
                  <a:gd name="connsiteX6" fmla="*/ 73473 w 127232"/>
                  <a:gd name="connsiteY6" fmla="*/ 123986 h 123868"/>
                  <a:gd name="connsiteX7" fmla="*/ 73 w 127232"/>
                  <a:gd name="connsiteY7" fmla="*/ 66023 h 123868"/>
                  <a:gd name="connsiteX8" fmla="*/ 79360 w 127232"/>
                  <a:gd name="connsiteY8" fmla="*/ 118 h 123868"/>
                  <a:gd name="connsiteX9" fmla="*/ 118518 w 127232"/>
                  <a:gd name="connsiteY9" fmla="*/ 3152 h 123868"/>
                  <a:gd name="connsiteX10" fmla="*/ 118518 w 127232"/>
                  <a:gd name="connsiteY10" fmla="*/ 10647 h 123868"/>
                  <a:gd name="connsiteX11" fmla="*/ 92754 w 127232"/>
                  <a:gd name="connsiteY11" fmla="*/ 8248 h 1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232" h="123868">
                    <a:moveTo>
                      <a:pt x="92754" y="8248"/>
                    </a:moveTo>
                    <a:cubicBezTo>
                      <a:pt x="34092" y="8248"/>
                      <a:pt x="26593" y="44186"/>
                      <a:pt x="26593" y="67488"/>
                    </a:cubicBezTo>
                    <a:cubicBezTo>
                      <a:pt x="26593" y="86067"/>
                      <a:pt x="30082" y="116964"/>
                      <a:pt x="73212" y="116964"/>
                    </a:cubicBezTo>
                    <a:cubicBezTo>
                      <a:pt x="106407" y="116964"/>
                      <a:pt x="117123" y="100709"/>
                      <a:pt x="120612" y="90596"/>
                    </a:cubicBezTo>
                    <a:lnTo>
                      <a:pt x="127306" y="90596"/>
                    </a:lnTo>
                    <a:lnTo>
                      <a:pt x="124901" y="118951"/>
                    </a:lnTo>
                    <a:cubicBezTo>
                      <a:pt x="113107" y="121113"/>
                      <a:pt x="94892" y="123986"/>
                      <a:pt x="73473" y="123986"/>
                    </a:cubicBezTo>
                    <a:cubicBezTo>
                      <a:pt x="16150" y="123986"/>
                      <a:pt x="73" y="99431"/>
                      <a:pt x="73" y="66023"/>
                    </a:cubicBezTo>
                    <a:cubicBezTo>
                      <a:pt x="73" y="27575"/>
                      <a:pt x="25794" y="118"/>
                      <a:pt x="79360" y="118"/>
                    </a:cubicBezTo>
                    <a:cubicBezTo>
                      <a:pt x="94917" y="118"/>
                      <a:pt x="107486" y="1127"/>
                      <a:pt x="118518" y="3152"/>
                    </a:cubicBezTo>
                    <a:lnTo>
                      <a:pt x="118518" y="10647"/>
                    </a:lnTo>
                    <a:cubicBezTo>
                      <a:pt x="112357" y="9382"/>
                      <a:pt x="104275" y="8248"/>
                      <a:pt x="92754" y="8248"/>
                    </a:cubicBez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1D3A3DF-6452-4C52-A4E6-5562BBB2A941}"/>
                  </a:ext>
                </a:extLst>
              </p:cNvPr>
              <p:cNvSpPr/>
              <p:nvPr/>
            </p:nvSpPr>
            <p:spPr>
              <a:xfrm flipV="1">
                <a:off x="930533" y="4984952"/>
                <a:ext cx="117564" cy="123868"/>
              </a:xfrm>
              <a:custGeom>
                <a:avLst/>
                <a:gdLst>
                  <a:gd name="connsiteX0" fmla="*/ 80527 w 117564"/>
                  <a:gd name="connsiteY0" fmla="*/ 66762 h 123868"/>
                  <a:gd name="connsiteX1" fmla="*/ 22597 w 117564"/>
                  <a:gd name="connsiteY1" fmla="*/ 97279 h 123868"/>
                  <a:gd name="connsiteX2" fmla="*/ 58035 w 117564"/>
                  <a:gd name="connsiteY2" fmla="*/ 116973 h 123868"/>
                  <a:gd name="connsiteX3" fmla="*/ 101909 w 117564"/>
                  <a:gd name="connsiteY3" fmla="*/ 96201 h 123868"/>
                  <a:gd name="connsiteX4" fmla="*/ 108931 w 117564"/>
                  <a:gd name="connsiteY4" fmla="*/ 96201 h 123868"/>
                  <a:gd name="connsiteX5" fmla="*/ 106972 w 117564"/>
                  <a:gd name="connsiteY5" fmla="*/ 120936 h 123868"/>
                  <a:gd name="connsiteX6" fmla="*/ 63378 w 117564"/>
                  <a:gd name="connsiteY6" fmla="*/ 123995 h 123868"/>
                  <a:gd name="connsiteX7" fmla="*/ 93 w 117564"/>
                  <a:gd name="connsiteY7" fmla="*/ 93472 h 123868"/>
                  <a:gd name="connsiteX8" fmla="*/ 18388 w 117564"/>
                  <a:gd name="connsiteY8" fmla="*/ 69291 h 123868"/>
                  <a:gd name="connsiteX9" fmla="*/ 91212 w 117564"/>
                  <a:gd name="connsiteY9" fmla="*/ 31011 h 123868"/>
                  <a:gd name="connsiteX10" fmla="*/ 50443 w 117564"/>
                  <a:gd name="connsiteY10" fmla="*/ 8251 h 123868"/>
                  <a:gd name="connsiteX11" fmla="*/ 42969 w 117564"/>
                  <a:gd name="connsiteY11" fmla="*/ 8507 h 123868"/>
                  <a:gd name="connsiteX12" fmla="*/ 6018 w 117564"/>
                  <a:gd name="connsiteY12" fmla="*/ 11784 h 123868"/>
                  <a:gd name="connsiteX13" fmla="*/ 6018 w 117564"/>
                  <a:gd name="connsiteY13" fmla="*/ 2899 h 123868"/>
                  <a:gd name="connsiteX14" fmla="*/ 48193 w 117564"/>
                  <a:gd name="connsiteY14" fmla="*/ 127 h 123868"/>
                  <a:gd name="connsiteX15" fmla="*/ 117657 w 117564"/>
                  <a:gd name="connsiteY15" fmla="*/ 33909 h 123868"/>
                  <a:gd name="connsiteX16" fmla="*/ 80527 w 117564"/>
                  <a:gd name="connsiteY16" fmla="*/ 66762 h 1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564" h="123868">
                    <a:moveTo>
                      <a:pt x="80527" y="66762"/>
                    </a:moveTo>
                    <a:cubicBezTo>
                      <a:pt x="56058" y="75977"/>
                      <a:pt x="22597" y="81204"/>
                      <a:pt x="22597" y="97279"/>
                    </a:cubicBezTo>
                    <a:cubicBezTo>
                      <a:pt x="22597" y="109198"/>
                      <a:pt x="39194" y="116973"/>
                      <a:pt x="58035" y="116973"/>
                    </a:cubicBezTo>
                    <a:cubicBezTo>
                      <a:pt x="88125" y="116973"/>
                      <a:pt x="99368" y="105777"/>
                      <a:pt x="101909" y="96201"/>
                    </a:cubicBezTo>
                    <a:lnTo>
                      <a:pt x="108931" y="96201"/>
                    </a:lnTo>
                    <a:lnTo>
                      <a:pt x="106972" y="120936"/>
                    </a:lnTo>
                    <a:cubicBezTo>
                      <a:pt x="94323" y="122556"/>
                      <a:pt x="82212" y="123995"/>
                      <a:pt x="63378" y="123995"/>
                    </a:cubicBezTo>
                    <a:cubicBezTo>
                      <a:pt x="27939" y="123995"/>
                      <a:pt x="93" y="115173"/>
                      <a:pt x="93" y="93472"/>
                    </a:cubicBezTo>
                    <a:cubicBezTo>
                      <a:pt x="93" y="81939"/>
                      <a:pt x="6005" y="75428"/>
                      <a:pt x="18388" y="69291"/>
                    </a:cubicBezTo>
                    <a:cubicBezTo>
                      <a:pt x="44530" y="56469"/>
                      <a:pt x="91212" y="50507"/>
                      <a:pt x="91212" y="31011"/>
                    </a:cubicBezTo>
                    <a:cubicBezTo>
                      <a:pt x="91212" y="18550"/>
                      <a:pt x="75184" y="8251"/>
                      <a:pt x="50443" y="8251"/>
                    </a:cubicBezTo>
                    <a:cubicBezTo>
                      <a:pt x="47828" y="8251"/>
                      <a:pt x="45342" y="8339"/>
                      <a:pt x="42969" y="8507"/>
                    </a:cubicBezTo>
                    <a:cubicBezTo>
                      <a:pt x="35525" y="8251"/>
                      <a:pt x="18859" y="9921"/>
                      <a:pt x="6018" y="11784"/>
                    </a:cubicBezTo>
                    <a:lnTo>
                      <a:pt x="6018" y="2899"/>
                    </a:lnTo>
                    <a:cubicBezTo>
                      <a:pt x="15971" y="1828"/>
                      <a:pt x="33046" y="127"/>
                      <a:pt x="48193" y="127"/>
                    </a:cubicBezTo>
                    <a:cubicBezTo>
                      <a:pt x="86712" y="127"/>
                      <a:pt x="117657" y="10968"/>
                      <a:pt x="117657" y="33909"/>
                    </a:cubicBezTo>
                    <a:cubicBezTo>
                      <a:pt x="117657" y="51061"/>
                      <a:pt x="102745" y="58463"/>
                      <a:pt x="80527" y="66762"/>
                    </a:cubicBez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E4B716C-B04B-4632-90F4-CECF742673AD}"/>
                  </a:ext>
                </a:extLst>
              </p:cNvPr>
              <p:cNvSpPr/>
              <p:nvPr/>
            </p:nvSpPr>
            <p:spPr>
              <a:xfrm flipV="1">
                <a:off x="1210546" y="4984397"/>
                <a:ext cx="120917" cy="123625"/>
              </a:xfrm>
              <a:custGeom>
                <a:avLst/>
                <a:gdLst>
                  <a:gd name="connsiteX0" fmla="*/ 121062 w 120917"/>
                  <a:gd name="connsiteY0" fmla="*/ 6971 h 123625"/>
                  <a:gd name="connsiteX1" fmla="*/ 73395 w 120917"/>
                  <a:gd name="connsiteY1" fmla="*/ 117 h 123625"/>
                  <a:gd name="connsiteX2" fmla="*/ 144 w 120917"/>
                  <a:gd name="connsiteY2" fmla="*/ 64272 h 123625"/>
                  <a:gd name="connsiteX3" fmla="*/ 69423 w 120917"/>
                  <a:gd name="connsiteY3" fmla="*/ 123742 h 123625"/>
                  <a:gd name="connsiteX4" fmla="*/ 119079 w 120917"/>
                  <a:gd name="connsiteY4" fmla="*/ 118340 h 123625"/>
                  <a:gd name="connsiteX5" fmla="*/ 120566 w 120917"/>
                  <a:gd name="connsiteY5" fmla="*/ 88235 h 123625"/>
                  <a:gd name="connsiteX6" fmla="*/ 113364 w 120917"/>
                  <a:gd name="connsiteY6" fmla="*/ 88235 h 123625"/>
                  <a:gd name="connsiteX7" fmla="*/ 71902 w 120917"/>
                  <a:gd name="connsiteY7" fmla="*/ 115094 h 123625"/>
                  <a:gd name="connsiteX8" fmla="*/ 29441 w 120917"/>
                  <a:gd name="connsiteY8" fmla="*/ 64272 h 123625"/>
                  <a:gd name="connsiteX9" fmla="*/ 77616 w 120917"/>
                  <a:gd name="connsiteY9" fmla="*/ 10211 h 123625"/>
                  <a:gd name="connsiteX10" fmla="*/ 121062 w 120917"/>
                  <a:gd name="connsiteY10" fmla="*/ 19407 h 123625"/>
                  <a:gd name="connsiteX11" fmla="*/ 121062 w 120917"/>
                  <a:gd name="connsiteY11" fmla="*/ 6971 h 12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917" h="123625">
                    <a:moveTo>
                      <a:pt x="121062" y="6971"/>
                    </a:moveTo>
                    <a:cubicBezTo>
                      <a:pt x="112627" y="4267"/>
                      <a:pt x="98961" y="117"/>
                      <a:pt x="73395" y="117"/>
                    </a:cubicBezTo>
                    <a:cubicBezTo>
                      <a:pt x="19506" y="117"/>
                      <a:pt x="144" y="23724"/>
                      <a:pt x="144" y="64272"/>
                    </a:cubicBezTo>
                    <a:cubicBezTo>
                      <a:pt x="144" y="97082"/>
                      <a:pt x="14040" y="123742"/>
                      <a:pt x="69423" y="123742"/>
                    </a:cubicBezTo>
                    <a:cubicBezTo>
                      <a:pt x="91511" y="123742"/>
                      <a:pt x="107650" y="121032"/>
                      <a:pt x="119079" y="118340"/>
                    </a:cubicBezTo>
                    <a:lnTo>
                      <a:pt x="120566" y="88235"/>
                    </a:lnTo>
                    <a:lnTo>
                      <a:pt x="113364" y="88235"/>
                    </a:lnTo>
                    <a:cubicBezTo>
                      <a:pt x="112379" y="97425"/>
                      <a:pt x="98719" y="115094"/>
                      <a:pt x="71902" y="115094"/>
                    </a:cubicBezTo>
                    <a:cubicBezTo>
                      <a:pt x="35397" y="115094"/>
                      <a:pt x="29441" y="86802"/>
                      <a:pt x="29441" y="64272"/>
                    </a:cubicBezTo>
                    <a:cubicBezTo>
                      <a:pt x="29441" y="35799"/>
                      <a:pt x="43107" y="10211"/>
                      <a:pt x="77616" y="10211"/>
                    </a:cubicBezTo>
                    <a:cubicBezTo>
                      <a:pt x="101198" y="10211"/>
                      <a:pt x="113364" y="15625"/>
                      <a:pt x="121062" y="19407"/>
                    </a:cubicBezTo>
                    <a:lnTo>
                      <a:pt x="121062" y="697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9C02D78-1AF2-4A45-A176-23D3FF645300}"/>
                  </a:ext>
                </a:extLst>
              </p:cNvPr>
              <p:cNvSpPr/>
              <p:nvPr/>
            </p:nvSpPr>
            <p:spPr>
              <a:xfrm flipV="1">
                <a:off x="1343881" y="4984395"/>
                <a:ext cx="110486" cy="123625"/>
              </a:xfrm>
              <a:custGeom>
                <a:avLst/>
                <a:gdLst>
                  <a:gd name="connsiteX0" fmla="*/ 95005 w 110486"/>
                  <a:gd name="connsiteY0" fmla="*/ 92579 h 123625"/>
                  <a:gd name="connsiteX1" fmla="*/ 60255 w 110486"/>
                  <a:gd name="connsiteY1" fmla="*/ 115102 h 123625"/>
                  <a:gd name="connsiteX2" fmla="*/ 28963 w 110486"/>
                  <a:gd name="connsiteY2" fmla="*/ 98348 h 123625"/>
                  <a:gd name="connsiteX3" fmla="*/ 89787 w 110486"/>
                  <a:gd name="connsiteY3" fmla="*/ 61937 h 123625"/>
                  <a:gd name="connsiteX4" fmla="*/ 110648 w 110486"/>
                  <a:gd name="connsiteY4" fmla="*/ 34909 h 123625"/>
                  <a:gd name="connsiteX5" fmla="*/ 45845 w 110486"/>
                  <a:gd name="connsiteY5" fmla="*/ 131 h 123625"/>
                  <a:gd name="connsiteX6" fmla="*/ 1649 w 110486"/>
                  <a:gd name="connsiteY6" fmla="*/ 4997 h 123625"/>
                  <a:gd name="connsiteX7" fmla="*/ 162 w 110486"/>
                  <a:gd name="connsiteY7" fmla="*/ 34729 h 123625"/>
                  <a:gd name="connsiteX8" fmla="*/ 7351 w 110486"/>
                  <a:gd name="connsiteY8" fmla="*/ 34729 h 123625"/>
                  <a:gd name="connsiteX9" fmla="*/ 48572 w 110486"/>
                  <a:gd name="connsiteY9" fmla="*/ 8785 h 123625"/>
                  <a:gd name="connsiteX10" fmla="*/ 82343 w 110486"/>
                  <a:gd name="connsiteY10" fmla="*/ 28243 h 123625"/>
                  <a:gd name="connsiteX11" fmla="*/ 30450 w 110486"/>
                  <a:gd name="connsiteY11" fmla="*/ 63021 h 123625"/>
                  <a:gd name="connsiteX12" fmla="*/ 3385 w 110486"/>
                  <a:gd name="connsiteY12" fmla="*/ 93115 h 123625"/>
                  <a:gd name="connsiteX13" fmla="*/ 60255 w 110486"/>
                  <a:gd name="connsiteY13" fmla="*/ 123756 h 123625"/>
                  <a:gd name="connsiteX14" fmla="*/ 100707 w 110486"/>
                  <a:gd name="connsiteY14" fmla="*/ 120504 h 123625"/>
                  <a:gd name="connsiteX15" fmla="*/ 102207 w 110486"/>
                  <a:gd name="connsiteY15" fmla="*/ 92579 h 123625"/>
                  <a:gd name="connsiteX16" fmla="*/ 95005 w 110486"/>
                  <a:gd name="connsiteY16" fmla="*/ 92579 h 12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486" h="123625">
                    <a:moveTo>
                      <a:pt x="95005" y="92579"/>
                    </a:moveTo>
                    <a:cubicBezTo>
                      <a:pt x="93028" y="102305"/>
                      <a:pt x="86564" y="115102"/>
                      <a:pt x="60255" y="115102"/>
                    </a:cubicBezTo>
                    <a:cubicBezTo>
                      <a:pt x="40131" y="115102"/>
                      <a:pt x="28963" y="107719"/>
                      <a:pt x="28963" y="98348"/>
                    </a:cubicBezTo>
                    <a:cubicBezTo>
                      <a:pt x="28963" y="80691"/>
                      <a:pt x="71169" y="72404"/>
                      <a:pt x="89787" y="61937"/>
                    </a:cubicBezTo>
                    <a:cubicBezTo>
                      <a:pt x="101953" y="55096"/>
                      <a:pt x="110648" y="47165"/>
                      <a:pt x="110648" y="34909"/>
                    </a:cubicBezTo>
                    <a:cubicBezTo>
                      <a:pt x="110648" y="9502"/>
                      <a:pt x="83589" y="131"/>
                      <a:pt x="45845" y="131"/>
                    </a:cubicBezTo>
                    <a:cubicBezTo>
                      <a:pt x="26223" y="131"/>
                      <a:pt x="10090" y="3383"/>
                      <a:pt x="1649" y="4997"/>
                    </a:cubicBezTo>
                    <a:lnTo>
                      <a:pt x="162" y="34729"/>
                    </a:lnTo>
                    <a:lnTo>
                      <a:pt x="7351" y="34729"/>
                    </a:lnTo>
                    <a:cubicBezTo>
                      <a:pt x="10338" y="25539"/>
                      <a:pt x="16046" y="8785"/>
                      <a:pt x="48572" y="8785"/>
                    </a:cubicBezTo>
                    <a:cubicBezTo>
                      <a:pt x="70184" y="8785"/>
                      <a:pt x="82343" y="17252"/>
                      <a:pt x="82343" y="28243"/>
                    </a:cubicBezTo>
                    <a:cubicBezTo>
                      <a:pt x="82343" y="45912"/>
                      <a:pt x="53295" y="52386"/>
                      <a:pt x="30450" y="63021"/>
                    </a:cubicBezTo>
                    <a:cubicBezTo>
                      <a:pt x="15563" y="70056"/>
                      <a:pt x="3385" y="78703"/>
                      <a:pt x="3385" y="93115"/>
                    </a:cubicBezTo>
                    <a:cubicBezTo>
                      <a:pt x="3385" y="112572"/>
                      <a:pt x="23998" y="123756"/>
                      <a:pt x="60255" y="123756"/>
                    </a:cubicBezTo>
                    <a:cubicBezTo>
                      <a:pt x="76871" y="123756"/>
                      <a:pt x="93264" y="121420"/>
                      <a:pt x="100707" y="120504"/>
                    </a:cubicBezTo>
                    <a:lnTo>
                      <a:pt x="102207" y="92579"/>
                    </a:lnTo>
                    <a:lnTo>
                      <a:pt x="95005" y="92579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F4D43F-C183-4B1B-AD58-D0DB3DDD8231}"/>
                  </a:ext>
                </a:extLst>
              </p:cNvPr>
              <p:cNvSpPr/>
              <p:nvPr/>
            </p:nvSpPr>
            <p:spPr>
              <a:xfrm flipV="1">
                <a:off x="1454861" y="4986183"/>
                <a:ext cx="122411" cy="120023"/>
              </a:xfrm>
              <a:custGeom>
                <a:avLst/>
                <a:gdLst>
                  <a:gd name="connsiteX0" fmla="*/ 164 w 122411"/>
                  <a:gd name="connsiteY0" fmla="*/ 4609 h 120023"/>
                  <a:gd name="connsiteX1" fmla="*/ 21274 w 122411"/>
                  <a:gd name="connsiteY1" fmla="*/ 21363 h 120023"/>
                  <a:gd name="connsiteX2" fmla="*/ 21274 w 122411"/>
                  <a:gd name="connsiteY2" fmla="*/ 98870 h 120023"/>
                  <a:gd name="connsiteX3" fmla="*/ 164 w 122411"/>
                  <a:gd name="connsiteY3" fmla="*/ 115624 h 120023"/>
                  <a:gd name="connsiteX4" fmla="*/ 164 w 122411"/>
                  <a:gd name="connsiteY4" fmla="*/ 120141 h 120023"/>
                  <a:gd name="connsiteX5" fmla="*/ 117115 w 122411"/>
                  <a:gd name="connsiteY5" fmla="*/ 120141 h 120023"/>
                  <a:gd name="connsiteX6" fmla="*/ 118596 w 122411"/>
                  <a:gd name="connsiteY6" fmla="*/ 94004 h 120023"/>
                  <a:gd name="connsiteX7" fmla="*/ 111395 w 122411"/>
                  <a:gd name="connsiteY7" fmla="*/ 94004 h 120023"/>
                  <a:gd name="connsiteX8" fmla="*/ 79365 w 122411"/>
                  <a:gd name="connsiteY8" fmla="*/ 111842 h 120023"/>
                  <a:gd name="connsiteX9" fmla="*/ 63474 w 122411"/>
                  <a:gd name="connsiteY9" fmla="*/ 111842 h 120023"/>
                  <a:gd name="connsiteX10" fmla="*/ 48587 w 122411"/>
                  <a:gd name="connsiteY10" fmla="*/ 98870 h 120023"/>
                  <a:gd name="connsiteX11" fmla="*/ 48587 w 122411"/>
                  <a:gd name="connsiteY11" fmla="*/ 66964 h 120023"/>
                  <a:gd name="connsiteX12" fmla="*/ 81113 w 122411"/>
                  <a:gd name="connsiteY12" fmla="*/ 66964 h 120023"/>
                  <a:gd name="connsiteX13" fmla="*/ 99731 w 122411"/>
                  <a:gd name="connsiteY13" fmla="*/ 81381 h 120023"/>
                  <a:gd name="connsiteX14" fmla="*/ 106430 w 122411"/>
                  <a:gd name="connsiteY14" fmla="*/ 81381 h 120023"/>
                  <a:gd name="connsiteX15" fmla="*/ 106430 w 122411"/>
                  <a:gd name="connsiteY15" fmla="*/ 44086 h 120023"/>
                  <a:gd name="connsiteX16" fmla="*/ 99731 w 122411"/>
                  <a:gd name="connsiteY16" fmla="*/ 44086 h 120023"/>
                  <a:gd name="connsiteX17" fmla="*/ 81113 w 122411"/>
                  <a:gd name="connsiteY17" fmla="*/ 58677 h 120023"/>
                  <a:gd name="connsiteX18" fmla="*/ 48587 w 122411"/>
                  <a:gd name="connsiteY18" fmla="*/ 58677 h 120023"/>
                  <a:gd name="connsiteX19" fmla="*/ 48587 w 122411"/>
                  <a:gd name="connsiteY19" fmla="*/ 21363 h 120023"/>
                  <a:gd name="connsiteX20" fmla="*/ 63474 w 122411"/>
                  <a:gd name="connsiteY20" fmla="*/ 8391 h 120023"/>
                  <a:gd name="connsiteX21" fmla="*/ 86325 w 122411"/>
                  <a:gd name="connsiteY21" fmla="*/ 8391 h 120023"/>
                  <a:gd name="connsiteX22" fmla="*/ 115380 w 122411"/>
                  <a:gd name="connsiteY22" fmla="*/ 26235 h 120023"/>
                  <a:gd name="connsiteX23" fmla="*/ 122575 w 122411"/>
                  <a:gd name="connsiteY23" fmla="*/ 26235 h 120023"/>
                  <a:gd name="connsiteX24" fmla="*/ 121094 w 122411"/>
                  <a:gd name="connsiteY24" fmla="*/ 117 h 120023"/>
                  <a:gd name="connsiteX25" fmla="*/ 164 w 122411"/>
                  <a:gd name="connsiteY25" fmla="*/ 117 h 120023"/>
                  <a:gd name="connsiteX26" fmla="*/ 164 w 122411"/>
                  <a:gd name="connsiteY26" fmla="*/ 4609 h 12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2411" h="120023">
                    <a:moveTo>
                      <a:pt x="164" y="4609"/>
                    </a:moveTo>
                    <a:cubicBezTo>
                      <a:pt x="17549" y="4609"/>
                      <a:pt x="21274" y="7313"/>
                      <a:pt x="21274" y="21363"/>
                    </a:cubicBezTo>
                    <a:lnTo>
                      <a:pt x="21274" y="98870"/>
                    </a:lnTo>
                    <a:cubicBezTo>
                      <a:pt x="21274" y="112914"/>
                      <a:pt x="17549" y="115624"/>
                      <a:pt x="164" y="115624"/>
                    </a:cubicBezTo>
                    <a:lnTo>
                      <a:pt x="164" y="120141"/>
                    </a:lnTo>
                    <a:lnTo>
                      <a:pt x="117115" y="120141"/>
                    </a:lnTo>
                    <a:lnTo>
                      <a:pt x="118596" y="94004"/>
                    </a:lnTo>
                    <a:lnTo>
                      <a:pt x="111395" y="94004"/>
                    </a:lnTo>
                    <a:cubicBezTo>
                      <a:pt x="110416" y="103724"/>
                      <a:pt x="107186" y="111842"/>
                      <a:pt x="79365" y="111842"/>
                    </a:cubicBezTo>
                    <a:lnTo>
                      <a:pt x="63474" y="111842"/>
                    </a:lnTo>
                    <a:cubicBezTo>
                      <a:pt x="51320" y="111842"/>
                      <a:pt x="48587" y="108945"/>
                      <a:pt x="48587" y="98870"/>
                    </a:cubicBezTo>
                    <a:lnTo>
                      <a:pt x="48587" y="66964"/>
                    </a:lnTo>
                    <a:lnTo>
                      <a:pt x="81113" y="66964"/>
                    </a:lnTo>
                    <a:cubicBezTo>
                      <a:pt x="97252" y="66964"/>
                      <a:pt x="99731" y="69493"/>
                      <a:pt x="99731" y="81381"/>
                    </a:cubicBezTo>
                    <a:lnTo>
                      <a:pt x="106430" y="81381"/>
                    </a:lnTo>
                    <a:lnTo>
                      <a:pt x="106430" y="44086"/>
                    </a:lnTo>
                    <a:lnTo>
                      <a:pt x="99731" y="44086"/>
                    </a:lnTo>
                    <a:cubicBezTo>
                      <a:pt x="99731" y="54877"/>
                      <a:pt x="97252" y="58677"/>
                      <a:pt x="81113" y="58677"/>
                    </a:cubicBezTo>
                    <a:lnTo>
                      <a:pt x="48587" y="58677"/>
                    </a:lnTo>
                    <a:lnTo>
                      <a:pt x="48587" y="21363"/>
                    </a:lnTo>
                    <a:cubicBezTo>
                      <a:pt x="48587" y="9295"/>
                      <a:pt x="50570" y="8391"/>
                      <a:pt x="63474" y="8391"/>
                    </a:cubicBezTo>
                    <a:lnTo>
                      <a:pt x="86325" y="8391"/>
                    </a:lnTo>
                    <a:cubicBezTo>
                      <a:pt x="107682" y="8391"/>
                      <a:pt x="114636" y="14877"/>
                      <a:pt x="115380" y="26235"/>
                    </a:cubicBezTo>
                    <a:lnTo>
                      <a:pt x="122575" y="26235"/>
                    </a:lnTo>
                    <a:lnTo>
                      <a:pt x="121094" y="117"/>
                    </a:lnTo>
                    <a:lnTo>
                      <a:pt x="164" y="117"/>
                    </a:lnTo>
                    <a:lnTo>
                      <a:pt x="164" y="4609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E723814-0540-4FF7-95C8-9A9EAA21BE93}"/>
                  </a:ext>
                </a:extLst>
              </p:cNvPr>
              <p:cNvSpPr/>
              <p:nvPr/>
            </p:nvSpPr>
            <p:spPr>
              <a:xfrm flipV="1">
                <a:off x="546485" y="5141714"/>
                <a:ext cx="37582" cy="69413"/>
              </a:xfrm>
              <a:custGeom>
                <a:avLst/>
                <a:gdLst>
                  <a:gd name="connsiteX0" fmla="*/ 29424 w 37582"/>
                  <a:gd name="connsiteY0" fmla="*/ 48242 h 69413"/>
                  <a:gd name="connsiteX1" fmla="*/ 19465 w 37582"/>
                  <a:gd name="connsiteY1" fmla="*/ 63382 h 69413"/>
                  <a:gd name="connsiteX2" fmla="*/ 7280 w 37582"/>
                  <a:gd name="connsiteY2" fmla="*/ 34859 h 69413"/>
                  <a:gd name="connsiteX3" fmla="*/ 19465 w 37582"/>
                  <a:gd name="connsiteY3" fmla="*/ 6317 h 69413"/>
                  <a:gd name="connsiteX4" fmla="*/ 30342 w 37582"/>
                  <a:gd name="connsiteY4" fmla="*/ 23526 h 69413"/>
                  <a:gd name="connsiteX5" fmla="*/ 37605 w 37582"/>
                  <a:gd name="connsiteY5" fmla="*/ 23526 h 69413"/>
                  <a:gd name="connsiteX6" fmla="*/ 19465 w 37582"/>
                  <a:gd name="connsiteY6" fmla="*/ 149 h 69413"/>
                  <a:gd name="connsiteX7" fmla="*/ 23 w 37582"/>
                  <a:gd name="connsiteY7" fmla="*/ 34859 h 69413"/>
                  <a:gd name="connsiteX8" fmla="*/ 19465 w 37582"/>
                  <a:gd name="connsiteY8" fmla="*/ 69563 h 69413"/>
                  <a:gd name="connsiteX9" fmla="*/ 36676 w 37582"/>
                  <a:gd name="connsiteY9" fmla="*/ 48242 h 69413"/>
                  <a:gd name="connsiteX10" fmla="*/ 29424 w 37582"/>
                  <a:gd name="connsiteY10" fmla="*/ 48242 h 6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582" h="69413">
                    <a:moveTo>
                      <a:pt x="29424" y="48242"/>
                    </a:moveTo>
                    <a:cubicBezTo>
                      <a:pt x="28495" y="58890"/>
                      <a:pt x="25142" y="63382"/>
                      <a:pt x="19465" y="63382"/>
                    </a:cubicBezTo>
                    <a:cubicBezTo>
                      <a:pt x="10986" y="63382"/>
                      <a:pt x="7280" y="55899"/>
                      <a:pt x="7280" y="34859"/>
                    </a:cubicBezTo>
                    <a:cubicBezTo>
                      <a:pt x="7280" y="13806"/>
                      <a:pt x="10986" y="6317"/>
                      <a:pt x="19465" y="6317"/>
                    </a:cubicBezTo>
                    <a:cubicBezTo>
                      <a:pt x="26264" y="6317"/>
                      <a:pt x="30162" y="11003"/>
                      <a:pt x="30342" y="23526"/>
                    </a:cubicBezTo>
                    <a:lnTo>
                      <a:pt x="37605" y="23526"/>
                    </a:lnTo>
                    <a:cubicBezTo>
                      <a:pt x="37420" y="8573"/>
                      <a:pt x="30900" y="149"/>
                      <a:pt x="19465" y="149"/>
                    </a:cubicBezTo>
                    <a:cubicBezTo>
                      <a:pt x="7454" y="149"/>
                      <a:pt x="23" y="9327"/>
                      <a:pt x="23" y="34859"/>
                    </a:cubicBezTo>
                    <a:cubicBezTo>
                      <a:pt x="23" y="60398"/>
                      <a:pt x="7454" y="69563"/>
                      <a:pt x="19465" y="69563"/>
                    </a:cubicBezTo>
                    <a:cubicBezTo>
                      <a:pt x="29424" y="69563"/>
                      <a:pt x="35554" y="62653"/>
                      <a:pt x="36676" y="48242"/>
                    </a:cubicBezTo>
                    <a:lnTo>
                      <a:pt x="29424" y="4824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A20F439-B0FE-4C62-82A7-B61C9FC72D45}"/>
                  </a:ext>
                </a:extLst>
              </p:cNvPr>
              <p:cNvSpPr/>
              <p:nvPr/>
            </p:nvSpPr>
            <p:spPr>
              <a:xfrm flipV="1">
                <a:off x="591972" y="5160613"/>
                <a:ext cx="29600" cy="50510"/>
              </a:xfrm>
              <a:custGeom>
                <a:avLst/>
                <a:gdLst>
                  <a:gd name="connsiteX0" fmla="*/ 14834 w 29600"/>
                  <a:gd name="connsiteY0" fmla="*/ 5753 h 50510"/>
                  <a:gd name="connsiteX1" fmla="*/ 22934 w 29600"/>
                  <a:gd name="connsiteY1" fmla="*/ 25404 h 50510"/>
                  <a:gd name="connsiteX2" fmla="*/ 14834 w 29600"/>
                  <a:gd name="connsiteY2" fmla="*/ 45036 h 50510"/>
                  <a:gd name="connsiteX3" fmla="*/ 6721 w 29600"/>
                  <a:gd name="connsiteY3" fmla="*/ 25404 h 50510"/>
                  <a:gd name="connsiteX4" fmla="*/ 14834 w 29600"/>
                  <a:gd name="connsiteY4" fmla="*/ 5753 h 50510"/>
                  <a:gd name="connsiteX5" fmla="*/ 14834 w 29600"/>
                  <a:gd name="connsiteY5" fmla="*/ 50656 h 50510"/>
                  <a:gd name="connsiteX6" fmla="*/ 29628 w 29600"/>
                  <a:gd name="connsiteY6" fmla="*/ 25404 h 50510"/>
                  <a:gd name="connsiteX7" fmla="*/ 14834 w 29600"/>
                  <a:gd name="connsiteY7" fmla="*/ 145 h 50510"/>
                  <a:gd name="connsiteX8" fmla="*/ 28 w 29600"/>
                  <a:gd name="connsiteY8" fmla="*/ 25404 h 50510"/>
                  <a:gd name="connsiteX9" fmla="*/ 14834 w 29600"/>
                  <a:gd name="connsiteY9" fmla="*/ 50656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00" h="50510">
                    <a:moveTo>
                      <a:pt x="14834" y="5753"/>
                    </a:moveTo>
                    <a:cubicBezTo>
                      <a:pt x="20511" y="5753"/>
                      <a:pt x="22934" y="9317"/>
                      <a:pt x="22934" y="25404"/>
                    </a:cubicBezTo>
                    <a:cubicBezTo>
                      <a:pt x="22934" y="41491"/>
                      <a:pt x="20511" y="45036"/>
                      <a:pt x="14834" y="45036"/>
                    </a:cubicBezTo>
                    <a:cubicBezTo>
                      <a:pt x="9163" y="45036"/>
                      <a:pt x="6721" y="41491"/>
                      <a:pt x="6721" y="25404"/>
                    </a:cubicBezTo>
                    <a:cubicBezTo>
                      <a:pt x="6721" y="9317"/>
                      <a:pt x="9163" y="5753"/>
                      <a:pt x="14834" y="5753"/>
                    </a:cubicBezTo>
                    <a:moveTo>
                      <a:pt x="14834" y="50656"/>
                    </a:moveTo>
                    <a:cubicBezTo>
                      <a:pt x="24980" y="50656"/>
                      <a:pt x="29628" y="42980"/>
                      <a:pt x="29628" y="25404"/>
                    </a:cubicBezTo>
                    <a:cubicBezTo>
                      <a:pt x="29628" y="7809"/>
                      <a:pt x="24980" y="145"/>
                      <a:pt x="14834" y="145"/>
                    </a:cubicBezTo>
                    <a:cubicBezTo>
                      <a:pt x="4688" y="145"/>
                      <a:pt x="28" y="7809"/>
                      <a:pt x="28" y="25404"/>
                    </a:cubicBezTo>
                    <a:cubicBezTo>
                      <a:pt x="28" y="42980"/>
                      <a:pt x="4688" y="50656"/>
                      <a:pt x="14834" y="50656"/>
                    </a:cubicBez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496A926-D514-4BF7-90B1-8D25BB52A597}"/>
                  </a:ext>
                </a:extLst>
              </p:cNvPr>
              <p:cNvSpPr/>
              <p:nvPr/>
            </p:nvSpPr>
            <p:spPr>
              <a:xfrm flipV="1">
                <a:off x="632356" y="5160613"/>
                <a:ext cx="47084" cy="49563"/>
              </a:xfrm>
              <a:custGeom>
                <a:avLst/>
                <a:gdLst>
                  <a:gd name="connsiteX0" fmla="*/ 32 w 47084"/>
                  <a:gd name="connsiteY0" fmla="*/ 144 h 49563"/>
                  <a:gd name="connsiteX1" fmla="*/ 32 w 47084"/>
                  <a:gd name="connsiteY1" fmla="*/ 48773 h 49563"/>
                  <a:gd name="connsiteX2" fmla="*/ 6174 w 47084"/>
                  <a:gd name="connsiteY2" fmla="*/ 48773 h 49563"/>
                  <a:gd name="connsiteX3" fmla="*/ 6174 w 47084"/>
                  <a:gd name="connsiteY3" fmla="*/ 43440 h 49563"/>
                  <a:gd name="connsiteX4" fmla="*/ 17429 w 47084"/>
                  <a:gd name="connsiteY4" fmla="*/ 49708 h 49563"/>
                  <a:gd name="connsiteX5" fmla="*/ 26093 w 47084"/>
                  <a:gd name="connsiteY5" fmla="*/ 43540 h 49563"/>
                  <a:gd name="connsiteX6" fmla="*/ 37348 w 47084"/>
                  <a:gd name="connsiteY6" fmla="*/ 49708 h 49563"/>
                  <a:gd name="connsiteX7" fmla="*/ 47116 w 47084"/>
                  <a:gd name="connsiteY7" fmla="*/ 38487 h 49563"/>
                  <a:gd name="connsiteX8" fmla="*/ 47116 w 47084"/>
                  <a:gd name="connsiteY8" fmla="*/ 144 h 49563"/>
                  <a:gd name="connsiteX9" fmla="*/ 40422 w 47084"/>
                  <a:gd name="connsiteY9" fmla="*/ 144 h 49563"/>
                  <a:gd name="connsiteX10" fmla="*/ 40422 w 47084"/>
                  <a:gd name="connsiteY10" fmla="*/ 37552 h 49563"/>
                  <a:gd name="connsiteX11" fmla="*/ 35396 w 47084"/>
                  <a:gd name="connsiteY11" fmla="*/ 44088 h 49563"/>
                  <a:gd name="connsiteX12" fmla="*/ 26930 w 47084"/>
                  <a:gd name="connsiteY12" fmla="*/ 39047 h 49563"/>
                  <a:gd name="connsiteX13" fmla="*/ 26930 w 47084"/>
                  <a:gd name="connsiteY13" fmla="*/ 144 h 49563"/>
                  <a:gd name="connsiteX14" fmla="*/ 20224 w 47084"/>
                  <a:gd name="connsiteY14" fmla="*/ 144 h 49563"/>
                  <a:gd name="connsiteX15" fmla="*/ 20224 w 47084"/>
                  <a:gd name="connsiteY15" fmla="*/ 37552 h 49563"/>
                  <a:gd name="connsiteX16" fmla="*/ 14925 w 47084"/>
                  <a:gd name="connsiteY16" fmla="*/ 44088 h 49563"/>
                  <a:gd name="connsiteX17" fmla="*/ 6738 w 47084"/>
                  <a:gd name="connsiteY17" fmla="*/ 39047 h 49563"/>
                  <a:gd name="connsiteX18" fmla="*/ 6738 w 47084"/>
                  <a:gd name="connsiteY18" fmla="*/ 144 h 49563"/>
                  <a:gd name="connsiteX19" fmla="*/ 32 w 47084"/>
                  <a:gd name="connsiteY19" fmla="*/ 144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084" h="49563">
                    <a:moveTo>
                      <a:pt x="32" y="144"/>
                    </a:moveTo>
                    <a:lnTo>
                      <a:pt x="32" y="48773"/>
                    </a:lnTo>
                    <a:lnTo>
                      <a:pt x="6174" y="48773"/>
                    </a:lnTo>
                    <a:lnTo>
                      <a:pt x="6174" y="43440"/>
                    </a:lnTo>
                    <a:cubicBezTo>
                      <a:pt x="8783" y="46530"/>
                      <a:pt x="12793" y="49708"/>
                      <a:pt x="17429" y="49708"/>
                    </a:cubicBezTo>
                    <a:cubicBezTo>
                      <a:pt x="21253" y="49708"/>
                      <a:pt x="24884" y="47191"/>
                      <a:pt x="26093" y="43540"/>
                    </a:cubicBezTo>
                    <a:cubicBezTo>
                      <a:pt x="28789" y="46530"/>
                      <a:pt x="32607" y="49708"/>
                      <a:pt x="37348" y="49708"/>
                    </a:cubicBezTo>
                    <a:cubicBezTo>
                      <a:pt x="43670" y="49708"/>
                      <a:pt x="47116" y="45403"/>
                      <a:pt x="47116" y="38487"/>
                    </a:cubicBezTo>
                    <a:lnTo>
                      <a:pt x="47116" y="144"/>
                    </a:lnTo>
                    <a:lnTo>
                      <a:pt x="40422" y="144"/>
                    </a:lnTo>
                    <a:lnTo>
                      <a:pt x="40422" y="37552"/>
                    </a:lnTo>
                    <a:cubicBezTo>
                      <a:pt x="40422" y="42599"/>
                      <a:pt x="38935" y="44088"/>
                      <a:pt x="35396" y="44088"/>
                    </a:cubicBezTo>
                    <a:cubicBezTo>
                      <a:pt x="31299" y="44088"/>
                      <a:pt x="28975" y="41191"/>
                      <a:pt x="26930" y="39047"/>
                    </a:cubicBezTo>
                    <a:lnTo>
                      <a:pt x="26930" y="144"/>
                    </a:lnTo>
                    <a:lnTo>
                      <a:pt x="20224" y="144"/>
                    </a:lnTo>
                    <a:lnTo>
                      <a:pt x="20224" y="37552"/>
                    </a:lnTo>
                    <a:cubicBezTo>
                      <a:pt x="20224" y="42599"/>
                      <a:pt x="18470" y="44088"/>
                      <a:pt x="14925" y="44088"/>
                    </a:cubicBezTo>
                    <a:cubicBezTo>
                      <a:pt x="10828" y="44088"/>
                      <a:pt x="8504" y="41191"/>
                      <a:pt x="6738" y="39047"/>
                    </a:cubicBezTo>
                    <a:lnTo>
                      <a:pt x="6738" y="144"/>
                    </a:lnTo>
                    <a:lnTo>
                      <a:pt x="32" y="144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8DA4B24-0590-45D7-B891-11D738CE1F95}"/>
                  </a:ext>
                </a:extLst>
              </p:cNvPr>
              <p:cNvSpPr/>
              <p:nvPr/>
            </p:nvSpPr>
            <p:spPr>
              <a:xfrm flipV="1">
                <a:off x="694237" y="5160611"/>
                <a:ext cx="29581" cy="65469"/>
              </a:xfrm>
              <a:custGeom>
                <a:avLst/>
                <a:gdLst>
                  <a:gd name="connsiteX0" fmla="*/ 6749 w 29581"/>
                  <a:gd name="connsiteY0" fmla="*/ 25020 h 65469"/>
                  <a:gd name="connsiteX1" fmla="*/ 14006 w 29581"/>
                  <a:gd name="connsiteY1" fmla="*/ 20715 h 65469"/>
                  <a:gd name="connsiteX2" fmla="*/ 22937 w 29581"/>
                  <a:gd name="connsiteY2" fmla="*/ 40366 h 65469"/>
                  <a:gd name="connsiteX3" fmla="*/ 13820 w 29581"/>
                  <a:gd name="connsiteY3" fmla="*/ 59992 h 65469"/>
                  <a:gd name="connsiteX4" fmla="*/ 6749 w 29581"/>
                  <a:gd name="connsiteY4" fmla="*/ 55319 h 65469"/>
                  <a:gd name="connsiteX5" fmla="*/ 5633 w 29581"/>
                  <a:gd name="connsiteY5" fmla="*/ 59992 h 65469"/>
                  <a:gd name="connsiteX6" fmla="*/ 5819 w 29581"/>
                  <a:gd name="connsiteY6" fmla="*/ 59992 h 65469"/>
                  <a:gd name="connsiteX7" fmla="*/ 15667 w 29581"/>
                  <a:gd name="connsiteY7" fmla="*/ 65618 h 65469"/>
                  <a:gd name="connsiteX8" fmla="*/ 29624 w 29581"/>
                  <a:gd name="connsiteY8" fmla="*/ 40366 h 65469"/>
                  <a:gd name="connsiteX9" fmla="*/ 15667 w 29581"/>
                  <a:gd name="connsiteY9" fmla="*/ 15102 h 65469"/>
                  <a:gd name="connsiteX10" fmla="*/ 6749 w 29581"/>
                  <a:gd name="connsiteY10" fmla="*/ 19594 h 65469"/>
                  <a:gd name="connsiteX11" fmla="*/ 6749 w 29581"/>
                  <a:gd name="connsiteY11" fmla="*/ 148 h 65469"/>
                  <a:gd name="connsiteX12" fmla="*/ 43 w 29581"/>
                  <a:gd name="connsiteY12" fmla="*/ 148 h 65469"/>
                  <a:gd name="connsiteX13" fmla="*/ 43 w 29581"/>
                  <a:gd name="connsiteY13" fmla="*/ 64677 h 65469"/>
                  <a:gd name="connsiteX14" fmla="*/ 5633 w 29581"/>
                  <a:gd name="connsiteY14" fmla="*/ 64677 h 65469"/>
                  <a:gd name="connsiteX15" fmla="*/ 5633 w 29581"/>
                  <a:gd name="connsiteY15" fmla="*/ 59992 h 6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581" h="65469">
                    <a:moveTo>
                      <a:pt x="6749" y="25020"/>
                    </a:moveTo>
                    <a:cubicBezTo>
                      <a:pt x="8701" y="23052"/>
                      <a:pt x="11019" y="20715"/>
                      <a:pt x="14006" y="20715"/>
                    </a:cubicBezTo>
                    <a:cubicBezTo>
                      <a:pt x="19677" y="20715"/>
                      <a:pt x="22937" y="25401"/>
                      <a:pt x="22937" y="40366"/>
                    </a:cubicBezTo>
                    <a:cubicBezTo>
                      <a:pt x="22937" y="55319"/>
                      <a:pt x="19411" y="59992"/>
                      <a:pt x="13820" y="59992"/>
                    </a:cubicBezTo>
                    <a:cubicBezTo>
                      <a:pt x="11775" y="59992"/>
                      <a:pt x="8794" y="58129"/>
                      <a:pt x="6749" y="55319"/>
                    </a:cubicBezTo>
                    <a:close/>
                    <a:moveTo>
                      <a:pt x="5633" y="59992"/>
                    </a:moveTo>
                    <a:lnTo>
                      <a:pt x="5819" y="59992"/>
                    </a:lnTo>
                    <a:cubicBezTo>
                      <a:pt x="8044" y="63462"/>
                      <a:pt x="11397" y="65618"/>
                      <a:pt x="15667" y="65618"/>
                    </a:cubicBezTo>
                    <a:cubicBezTo>
                      <a:pt x="23309" y="65618"/>
                      <a:pt x="29624" y="59070"/>
                      <a:pt x="29624" y="40366"/>
                    </a:cubicBezTo>
                    <a:cubicBezTo>
                      <a:pt x="29624" y="21662"/>
                      <a:pt x="23309" y="15102"/>
                      <a:pt x="15667" y="15102"/>
                    </a:cubicBezTo>
                    <a:cubicBezTo>
                      <a:pt x="12041" y="15102"/>
                      <a:pt x="8974" y="17357"/>
                      <a:pt x="6749" y="19594"/>
                    </a:cubicBezTo>
                    <a:lnTo>
                      <a:pt x="6749" y="148"/>
                    </a:lnTo>
                    <a:lnTo>
                      <a:pt x="43" y="148"/>
                    </a:lnTo>
                    <a:lnTo>
                      <a:pt x="43" y="64677"/>
                    </a:lnTo>
                    <a:lnTo>
                      <a:pt x="5633" y="64677"/>
                    </a:lnTo>
                    <a:lnTo>
                      <a:pt x="5633" y="599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A92BD27-4190-49D0-BC2C-68DF8F3CB590}"/>
                  </a:ext>
                </a:extLst>
              </p:cNvPr>
              <p:cNvSpPr/>
              <p:nvPr/>
            </p:nvSpPr>
            <p:spPr>
              <a:xfrm flipV="1">
                <a:off x="734993" y="5161548"/>
                <a:ext cx="27920" cy="49575"/>
              </a:xfrm>
              <a:custGeom>
                <a:avLst/>
                <a:gdLst>
                  <a:gd name="connsiteX0" fmla="*/ 27973 w 27920"/>
                  <a:gd name="connsiteY0" fmla="*/ 1092 h 49575"/>
                  <a:gd name="connsiteX1" fmla="*/ 21646 w 27920"/>
                  <a:gd name="connsiteY1" fmla="*/ 1092 h 49575"/>
                  <a:gd name="connsiteX2" fmla="*/ 21646 w 27920"/>
                  <a:gd name="connsiteY2" fmla="*/ 6419 h 49575"/>
                  <a:gd name="connsiteX3" fmla="*/ 10669 w 27920"/>
                  <a:gd name="connsiteY3" fmla="*/ 145 h 49575"/>
                  <a:gd name="connsiteX4" fmla="*/ 53 w 27920"/>
                  <a:gd name="connsiteY4" fmla="*/ 12861 h 49575"/>
                  <a:gd name="connsiteX5" fmla="*/ 53 w 27920"/>
                  <a:gd name="connsiteY5" fmla="*/ 49721 h 49575"/>
                  <a:gd name="connsiteX6" fmla="*/ 6759 w 27920"/>
                  <a:gd name="connsiteY6" fmla="*/ 49721 h 49575"/>
                  <a:gd name="connsiteX7" fmla="*/ 6759 w 27920"/>
                  <a:gd name="connsiteY7" fmla="*/ 13796 h 49575"/>
                  <a:gd name="connsiteX8" fmla="*/ 12058 w 27920"/>
                  <a:gd name="connsiteY8" fmla="*/ 5752 h 49575"/>
                  <a:gd name="connsiteX9" fmla="*/ 21274 w 27920"/>
                  <a:gd name="connsiteY9" fmla="*/ 11740 h 49575"/>
                  <a:gd name="connsiteX10" fmla="*/ 21274 w 27920"/>
                  <a:gd name="connsiteY10" fmla="*/ 49721 h 49575"/>
                  <a:gd name="connsiteX11" fmla="*/ 27973 w 27920"/>
                  <a:gd name="connsiteY11" fmla="*/ 49721 h 49575"/>
                  <a:gd name="connsiteX12" fmla="*/ 27973 w 27920"/>
                  <a:gd name="connsiteY12" fmla="*/ 1092 h 4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20" h="49575">
                    <a:moveTo>
                      <a:pt x="27973" y="1092"/>
                    </a:moveTo>
                    <a:lnTo>
                      <a:pt x="21646" y="1092"/>
                    </a:lnTo>
                    <a:lnTo>
                      <a:pt x="21646" y="6419"/>
                    </a:lnTo>
                    <a:cubicBezTo>
                      <a:pt x="18479" y="3135"/>
                      <a:pt x="13830" y="145"/>
                      <a:pt x="10669" y="145"/>
                    </a:cubicBezTo>
                    <a:cubicBezTo>
                      <a:pt x="3963" y="145"/>
                      <a:pt x="53" y="3889"/>
                      <a:pt x="53" y="12861"/>
                    </a:cubicBezTo>
                    <a:lnTo>
                      <a:pt x="53" y="49721"/>
                    </a:lnTo>
                    <a:lnTo>
                      <a:pt x="6759" y="49721"/>
                    </a:lnTo>
                    <a:lnTo>
                      <a:pt x="6759" y="13796"/>
                    </a:lnTo>
                    <a:cubicBezTo>
                      <a:pt x="6759" y="8188"/>
                      <a:pt x="8426" y="5752"/>
                      <a:pt x="12058" y="5752"/>
                    </a:cubicBezTo>
                    <a:cubicBezTo>
                      <a:pt x="15318" y="5752"/>
                      <a:pt x="18286" y="8001"/>
                      <a:pt x="21274" y="11740"/>
                    </a:cubicBezTo>
                    <a:lnTo>
                      <a:pt x="21274" y="49721"/>
                    </a:lnTo>
                    <a:lnTo>
                      <a:pt x="27973" y="49721"/>
                    </a:lnTo>
                    <a:lnTo>
                      <a:pt x="27973" y="10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DE9527B-9E57-4246-B0D0-DEB962D2B874}"/>
                  </a:ext>
                </a:extLst>
              </p:cNvPr>
              <p:cNvSpPr/>
              <p:nvPr/>
            </p:nvSpPr>
            <p:spPr>
              <a:xfrm flipV="1">
                <a:off x="770358" y="5145270"/>
                <a:ext cx="22132" cy="65856"/>
              </a:xfrm>
              <a:custGeom>
                <a:avLst/>
                <a:gdLst>
                  <a:gd name="connsiteX0" fmla="*/ 54 w 22132"/>
                  <a:gd name="connsiteY0" fmla="*/ 49726 h 65856"/>
                  <a:gd name="connsiteX1" fmla="*/ 6562 w 22132"/>
                  <a:gd name="connsiteY1" fmla="*/ 49726 h 65856"/>
                  <a:gd name="connsiteX2" fmla="*/ 6562 w 22132"/>
                  <a:gd name="connsiteY2" fmla="*/ 66006 h 65856"/>
                  <a:gd name="connsiteX3" fmla="*/ 13255 w 22132"/>
                  <a:gd name="connsiteY3" fmla="*/ 66006 h 65856"/>
                  <a:gd name="connsiteX4" fmla="*/ 13255 w 22132"/>
                  <a:gd name="connsiteY4" fmla="*/ 49726 h 65856"/>
                  <a:gd name="connsiteX5" fmla="*/ 22186 w 22132"/>
                  <a:gd name="connsiteY5" fmla="*/ 49726 h 65856"/>
                  <a:gd name="connsiteX6" fmla="*/ 22186 w 22132"/>
                  <a:gd name="connsiteY6" fmla="*/ 44118 h 65856"/>
                  <a:gd name="connsiteX7" fmla="*/ 13255 w 22132"/>
                  <a:gd name="connsiteY7" fmla="*/ 44118 h 65856"/>
                  <a:gd name="connsiteX8" fmla="*/ 13255 w 22132"/>
                  <a:gd name="connsiteY8" fmla="*/ 10069 h 65856"/>
                  <a:gd name="connsiteX9" fmla="*/ 18095 w 22132"/>
                  <a:gd name="connsiteY9" fmla="*/ 5209 h 65856"/>
                  <a:gd name="connsiteX10" fmla="*/ 22186 w 22132"/>
                  <a:gd name="connsiteY10" fmla="*/ 6137 h 65856"/>
                  <a:gd name="connsiteX11" fmla="*/ 22186 w 22132"/>
                  <a:gd name="connsiteY11" fmla="*/ 1097 h 65856"/>
                  <a:gd name="connsiteX12" fmla="*/ 15864 w 22132"/>
                  <a:gd name="connsiteY12" fmla="*/ 150 h 65856"/>
                  <a:gd name="connsiteX13" fmla="*/ 6562 w 22132"/>
                  <a:gd name="connsiteY13" fmla="*/ 10630 h 65856"/>
                  <a:gd name="connsiteX14" fmla="*/ 6562 w 22132"/>
                  <a:gd name="connsiteY14" fmla="*/ 44118 h 65856"/>
                  <a:gd name="connsiteX15" fmla="*/ 54 w 22132"/>
                  <a:gd name="connsiteY15" fmla="*/ 44118 h 65856"/>
                  <a:gd name="connsiteX16" fmla="*/ 54 w 22132"/>
                  <a:gd name="connsiteY16" fmla="*/ 49726 h 6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132" h="65856">
                    <a:moveTo>
                      <a:pt x="54" y="49726"/>
                    </a:moveTo>
                    <a:lnTo>
                      <a:pt x="6562" y="49726"/>
                    </a:lnTo>
                    <a:lnTo>
                      <a:pt x="6562" y="66006"/>
                    </a:lnTo>
                    <a:lnTo>
                      <a:pt x="13255" y="66006"/>
                    </a:lnTo>
                    <a:lnTo>
                      <a:pt x="13255" y="49726"/>
                    </a:lnTo>
                    <a:lnTo>
                      <a:pt x="22186" y="49726"/>
                    </a:lnTo>
                    <a:lnTo>
                      <a:pt x="22186" y="44118"/>
                    </a:lnTo>
                    <a:lnTo>
                      <a:pt x="13255" y="44118"/>
                    </a:lnTo>
                    <a:lnTo>
                      <a:pt x="13255" y="10069"/>
                    </a:lnTo>
                    <a:cubicBezTo>
                      <a:pt x="13255" y="7271"/>
                      <a:pt x="14749" y="5209"/>
                      <a:pt x="18095" y="5209"/>
                    </a:cubicBezTo>
                    <a:cubicBezTo>
                      <a:pt x="19403" y="5209"/>
                      <a:pt x="21077" y="5757"/>
                      <a:pt x="22186" y="6137"/>
                    </a:cubicBezTo>
                    <a:lnTo>
                      <a:pt x="22186" y="1097"/>
                    </a:lnTo>
                    <a:cubicBezTo>
                      <a:pt x="20333" y="530"/>
                      <a:pt x="18647" y="150"/>
                      <a:pt x="15864" y="150"/>
                    </a:cubicBezTo>
                    <a:cubicBezTo>
                      <a:pt x="9536" y="150"/>
                      <a:pt x="6562" y="3141"/>
                      <a:pt x="6562" y="10630"/>
                    </a:cubicBezTo>
                    <a:lnTo>
                      <a:pt x="6562" y="44118"/>
                    </a:lnTo>
                    <a:lnTo>
                      <a:pt x="54" y="44118"/>
                    </a:lnTo>
                    <a:lnTo>
                      <a:pt x="54" y="49726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B86491E-D6C3-477C-8492-CE6F17CA45CC}"/>
                  </a:ext>
                </a:extLst>
              </p:cNvPr>
              <p:cNvSpPr/>
              <p:nvPr/>
            </p:nvSpPr>
            <p:spPr>
              <a:xfrm flipV="1">
                <a:off x="798741" y="5160613"/>
                <a:ext cx="30139" cy="50510"/>
              </a:xfrm>
              <a:custGeom>
                <a:avLst/>
                <a:gdLst>
                  <a:gd name="connsiteX0" fmla="*/ 22944 w 30139"/>
                  <a:gd name="connsiteY0" fmla="*/ 29900 h 50510"/>
                  <a:gd name="connsiteX1" fmla="*/ 14844 w 30139"/>
                  <a:gd name="connsiteY1" fmla="*/ 45040 h 50510"/>
                  <a:gd name="connsiteX2" fmla="*/ 6750 w 30139"/>
                  <a:gd name="connsiteY2" fmla="*/ 29900 h 50510"/>
                  <a:gd name="connsiteX3" fmla="*/ 6750 w 30139"/>
                  <a:gd name="connsiteY3" fmla="*/ 24292 h 50510"/>
                  <a:gd name="connsiteX4" fmla="*/ 6750 w 30139"/>
                  <a:gd name="connsiteY4" fmla="*/ 21576 h 50510"/>
                  <a:gd name="connsiteX5" fmla="*/ 15773 w 30139"/>
                  <a:gd name="connsiteY5" fmla="*/ 5757 h 50510"/>
                  <a:gd name="connsiteX6" fmla="*/ 23868 w 30139"/>
                  <a:gd name="connsiteY6" fmla="*/ 14947 h 50510"/>
                  <a:gd name="connsiteX7" fmla="*/ 30202 w 30139"/>
                  <a:gd name="connsiteY7" fmla="*/ 14180 h 50510"/>
                  <a:gd name="connsiteX8" fmla="*/ 14844 w 30139"/>
                  <a:gd name="connsiteY8" fmla="*/ 149 h 50510"/>
                  <a:gd name="connsiteX9" fmla="*/ 62 w 30139"/>
                  <a:gd name="connsiteY9" fmla="*/ 25408 h 50510"/>
                  <a:gd name="connsiteX10" fmla="*/ 14844 w 30139"/>
                  <a:gd name="connsiteY10" fmla="*/ 50660 h 50510"/>
                  <a:gd name="connsiteX11" fmla="*/ 29650 w 30139"/>
                  <a:gd name="connsiteY11" fmla="*/ 27476 h 50510"/>
                  <a:gd name="connsiteX12" fmla="*/ 29650 w 30139"/>
                  <a:gd name="connsiteY12" fmla="*/ 24292 h 50510"/>
                  <a:gd name="connsiteX13" fmla="*/ 6750 w 30139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39" h="50510">
                    <a:moveTo>
                      <a:pt x="22944" y="29900"/>
                    </a:moveTo>
                    <a:cubicBezTo>
                      <a:pt x="22758" y="40367"/>
                      <a:pt x="20893" y="45040"/>
                      <a:pt x="14844" y="45040"/>
                    </a:cubicBezTo>
                    <a:cubicBezTo>
                      <a:pt x="10016" y="45040"/>
                      <a:pt x="6849" y="41495"/>
                      <a:pt x="6750" y="29900"/>
                    </a:cubicBezTo>
                    <a:close/>
                    <a:moveTo>
                      <a:pt x="6750" y="24292"/>
                    </a:moveTo>
                    <a:lnTo>
                      <a:pt x="6750" y="21576"/>
                    </a:lnTo>
                    <a:cubicBezTo>
                      <a:pt x="6750" y="9700"/>
                      <a:pt x="9452" y="5757"/>
                      <a:pt x="15773" y="5757"/>
                    </a:cubicBezTo>
                    <a:cubicBezTo>
                      <a:pt x="20893" y="5757"/>
                      <a:pt x="23037" y="10529"/>
                      <a:pt x="23868" y="14947"/>
                    </a:cubicBezTo>
                    <a:lnTo>
                      <a:pt x="30202" y="14180"/>
                    </a:lnTo>
                    <a:cubicBezTo>
                      <a:pt x="29185" y="6891"/>
                      <a:pt x="23688" y="149"/>
                      <a:pt x="14844" y="149"/>
                    </a:cubicBezTo>
                    <a:cubicBezTo>
                      <a:pt x="4710" y="149"/>
                      <a:pt x="62" y="7813"/>
                      <a:pt x="62" y="25408"/>
                    </a:cubicBezTo>
                    <a:cubicBezTo>
                      <a:pt x="62" y="42984"/>
                      <a:pt x="4710" y="50660"/>
                      <a:pt x="14844" y="50660"/>
                    </a:cubicBezTo>
                    <a:cubicBezTo>
                      <a:pt x="25082" y="50660"/>
                      <a:pt x="29650" y="41495"/>
                      <a:pt x="29650" y="27476"/>
                    </a:cubicBezTo>
                    <a:lnTo>
                      <a:pt x="29650" y="24292"/>
                    </a:lnTo>
                    <a:lnTo>
                      <a:pt x="6750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B9398A5-5227-4CC1-8F90-ED3F0BDBB464}"/>
                  </a:ext>
                </a:extLst>
              </p:cNvPr>
              <p:cNvSpPr/>
              <p:nvPr/>
            </p:nvSpPr>
            <p:spPr>
              <a:xfrm flipV="1">
                <a:off x="837825" y="5160616"/>
                <a:ext cx="19163" cy="49563"/>
              </a:xfrm>
              <a:custGeom>
                <a:avLst/>
                <a:gdLst>
                  <a:gd name="connsiteX0" fmla="*/ 65 w 19163"/>
                  <a:gd name="connsiteY0" fmla="*/ 48781 h 49563"/>
                  <a:gd name="connsiteX1" fmla="*/ 6746 w 19163"/>
                  <a:gd name="connsiteY1" fmla="*/ 48781 h 49563"/>
                  <a:gd name="connsiteX2" fmla="*/ 6746 w 19163"/>
                  <a:gd name="connsiteY2" fmla="*/ 42881 h 49563"/>
                  <a:gd name="connsiteX3" fmla="*/ 6938 w 19163"/>
                  <a:gd name="connsiteY3" fmla="*/ 42881 h 49563"/>
                  <a:gd name="connsiteX4" fmla="*/ 19228 w 19163"/>
                  <a:gd name="connsiteY4" fmla="*/ 49716 h 49563"/>
                  <a:gd name="connsiteX5" fmla="*/ 19228 w 19163"/>
                  <a:gd name="connsiteY5" fmla="*/ 43354 h 49563"/>
                  <a:gd name="connsiteX6" fmla="*/ 6746 w 19163"/>
                  <a:gd name="connsiteY6" fmla="*/ 34750 h 49563"/>
                  <a:gd name="connsiteX7" fmla="*/ 6746 w 19163"/>
                  <a:gd name="connsiteY7" fmla="*/ 152 h 49563"/>
                  <a:gd name="connsiteX8" fmla="*/ 65 w 19163"/>
                  <a:gd name="connsiteY8" fmla="*/ 152 h 49563"/>
                  <a:gd name="connsiteX9" fmla="*/ 65 w 19163"/>
                  <a:gd name="connsiteY9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63" h="49563">
                    <a:moveTo>
                      <a:pt x="65" y="48781"/>
                    </a:moveTo>
                    <a:lnTo>
                      <a:pt x="6746" y="48781"/>
                    </a:lnTo>
                    <a:lnTo>
                      <a:pt x="6746" y="42881"/>
                    </a:lnTo>
                    <a:lnTo>
                      <a:pt x="6938" y="42881"/>
                    </a:lnTo>
                    <a:cubicBezTo>
                      <a:pt x="10936" y="48781"/>
                      <a:pt x="13923" y="49716"/>
                      <a:pt x="19228" y="49716"/>
                    </a:cubicBezTo>
                    <a:lnTo>
                      <a:pt x="19228" y="43354"/>
                    </a:lnTo>
                    <a:cubicBezTo>
                      <a:pt x="14189" y="43354"/>
                      <a:pt x="10390" y="41672"/>
                      <a:pt x="6746" y="34750"/>
                    </a:cubicBezTo>
                    <a:lnTo>
                      <a:pt x="6746" y="152"/>
                    </a:lnTo>
                    <a:lnTo>
                      <a:pt x="65" y="152"/>
                    </a:lnTo>
                    <a:lnTo>
                      <a:pt x="65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E3BA7F7-4905-4986-B88C-073E984A39E7}"/>
                  </a:ext>
                </a:extLst>
              </p:cNvPr>
              <p:cNvSpPr/>
              <p:nvPr/>
            </p:nvSpPr>
            <p:spPr>
              <a:xfrm flipV="1">
                <a:off x="881555" y="5141717"/>
                <a:ext cx="34236" cy="69407"/>
              </a:xfrm>
              <a:custGeom>
                <a:avLst/>
                <a:gdLst>
                  <a:gd name="connsiteX0" fmla="*/ 26869 w 34236"/>
                  <a:gd name="connsiteY0" fmla="*/ 51221 h 69407"/>
                  <a:gd name="connsiteX1" fmla="*/ 16531 w 34236"/>
                  <a:gd name="connsiteY1" fmla="*/ 63376 h 69407"/>
                  <a:gd name="connsiteX2" fmla="*/ 7321 w 34236"/>
                  <a:gd name="connsiteY2" fmla="*/ 54492 h 69407"/>
                  <a:gd name="connsiteX3" fmla="*/ 34312 w 34236"/>
                  <a:gd name="connsiteY3" fmla="*/ 17352 h 69407"/>
                  <a:gd name="connsiteX4" fmla="*/ 17095 w 34236"/>
                  <a:gd name="connsiteY4" fmla="*/ 150 h 69407"/>
                  <a:gd name="connsiteX5" fmla="*/ 76 w 34236"/>
                  <a:gd name="connsiteY5" fmla="*/ 19240 h 69407"/>
                  <a:gd name="connsiteX6" fmla="*/ 6764 w 34236"/>
                  <a:gd name="connsiteY6" fmla="*/ 19240 h 69407"/>
                  <a:gd name="connsiteX7" fmla="*/ 17839 w 34236"/>
                  <a:gd name="connsiteY7" fmla="*/ 6318 h 69407"/>
                  <a:gd name="connsiteX8" fmla="*/ 27786 w 34236"/>
                  <a:gd name="connsiteY8" fmla="*/ 17452 h 69407"/>
                  <a:gd name="connsiteX9" fmla="*/ 808 w 34236"/>
                  <a:gd name="connsiteY9" fmla="*/ 53838 h 69407"/>
                  <a:gd name="connsiteX10" fmla="*/ 17002 w 34236"/>
                  <a:gd name="connsiteY10" fmla="*/ 69557 h 69407"/>
                  <a:gd name="connsiteX11" fmla="*/ 33575 w 34236"/>
                  <a:gd name="connsiteY11" fmla="*/ 51221 h 69407"/>
                  <a:gd name="connsiteX12" fmla="*/ 26869 w 34236"/>
                  <a:gd name="connsiteY12" fmla="*/ 51221 h 6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236" h="69407">
                    <a:moveTo>
                      <a:pt x="26869" y="51221"/>
                    </a:moveTo>
                    <a:cubicBezTo>
                      <a:pt x="26305" y="58143"/>
                      <a:pt x="23516" y="63376"/>
                      <a:pt x="16531" y="63376"/>
                    </a:cubicBezTo>
                    <a:cubicBezTo>
                      <a:pt x="10953" y="63376"/>
                      <a:pt x="7321" y="59657"/>
                      <a:pt x="7321" y="54492"/>
                    </a:cubicBezTo>
                    <a:cubicBezTo>
                      <a:pt x="7321" y="39258"/>
                      <a:pt x="34312" y="39065"/>
                      <a:pt x="34312" y="17352"/>
                    </a:cubicBezTo>
                    <a:cubicBezTo>
                      <a:pt x="34312" y="6611"/>
                      <a:pt x="28164" y="150"/>
                      <a:pt x="17095" y="150"/>
                    </a:cubicBezTo>
                    <a:cubicBezTo>
                      <a:pt x="6584" y="150"/>
                      <a:pt x="250" y="7913"/>
                      <a:pt x="76" y="19240"/>
                    </a:cubicBezTo>
                    <a:lnTo>
                      <a:pt x="6764" y="19240"/>
                    </a:lnTo>
                    <a:cubicBezTo>
                      <a:pt x="6956" y="11283"/>
                      <a:pt x="10687" y="6318"/>
                      <a:pt x="17839" y="6318"/>
                    </a:cubicBezTo>
                    <a:cubicBezTo>
                      <a:pt x="23888" y="6318"/>
                      <a:pt x="27786" y="10262"/>
                      <a:pt x="27786" y="17452"/>
                    </a:cubicBezTo>
                    <a:cubicBezTo>
                      <a:pt x="27786" y="32797"/>
                      <a:pt x="808" y="34573"/>
                      <a:pt x="808" y="53838"/>
                    </a:cubicBezTo>
                    <a:cubicBezTo>
                      <a:pt x="808" y="63376"/>
                      <a:pt x="7321" y="69557"/>
                      <a:pt x="17002" y="69557"/>
                    </a:cubicBezTo>
                    <a:cubicBezTo>
                      <a:pt x="26689" y="69557"/>
                      <a:pt x="33005" y="63015"/>
                      <a:pt x="33575" y="51221"/>
                    </a:cubicBezTo>
                    <a:lnTo>
                      <a:pt x="26869" y="5122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EBDB82F-746B-4A05-8599-981ABAEA0B37}"/>
                  </a:ext>
                </a:extLst>
              </p:cNvPr>
              <p:cNvSpPr/>
              <p:nvPr/>
            </p:nvSpPr>
            <p:spPr>
              <a:xfrm flipV="1">
                <a:off x="922766" y="5160613"/>
                <a:ext cx="29123" cy="50510"/>
              </a:xfrm>
              <a:custGeom>
                <a:avLst/>
                <a:gdLst>
                  <a:gd name="connsiteX0" fmla="*/ 22512 w 29123"/>
                  <a:gd name="connsiteY0" fmla="*/ 35327 h 50510"/>
                  <a:gd name="connsiteX1" fmla="*/ 14876 w 29123"/>
                  <a:gd name="connsiteY1" fmla="*/ 45041 h 50510"/>
                  <a:gd name="connsiteX2" fmla="*/ 6776 w 29123"/>
                  <a:gd name="connsiteY2" fmla="*/ 25408 h 50510"/>
                  <a:gd name="connsiteX3" fmla="*/ 14876 w 29123"/>
                  <a:gd name="connsiteY3" fmla="*/ 5757 h 50510"/>
                  <a:gd name="connsiteX4" fmla="*/ 22685 w 29123"/>
                  <a:gd name="connsiteY4" fmla="*/ 16430 h 50510"/>
                  <a:gd name="connsiteX5" fmla="*/ 29205 w 29123"/>
                  <a:gd name="connsiteY5" fmla="*/ 16430 h 50510"/>
                  <a:gd name="connsiteX6" fmla="*/ 14876 w 29123"/>
                  <a:gd name="connsiteY6" fmla="*/ 150 h 50510"/>
                  <a:gd name="connsiteX7" fmla="*/ 82 w 29123"/>
                  <a:gd name="connsiteY7" fmla="*/ 25408 h 50510"/>
                  <a:gd name="connsiteX8" fmla="*/ 14876 w 29123"/>
                  <a:gd name="connsiteY8" fmla="*/ 50661 h 50510"/>
                  <a:gd name="connsiteX9" fmla="*/ 29025 w 29123"/>
                  <a:gd name="connsiteY9" fmla="*/ 35327 h 50510"/>
                  <a:gd name="connsiteX10" fmla="*/ 22512 w 29123"/>
                  <a:gd name="connsiteY10" fmla="*/ 35327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3" h="50510">
                    <a:moveTo>
                      <a:pt x="22512" y="35327"/>
                    </a:moveTo>
                    <a:cubicBezTo>
                      <a:pt x="21861" y="42617"/>
                      <a:pt x="18973" y="45041"/>
                      <a:pt x="14876" y="45041"/>
                    </a:cubicBezTo>
                    <a:cubicBezTo>
                      <a:pt x="9211" y="45041"/>
                      <a:pt x="6776" y="41495"/>
                      <a:pt x="6776" y="25408"/>
                    </a:cubicBezTo>
                    <a:cubicBezTo>
                      <a:pt x="6776" y="9321"/>
                      <a:pt x="9211" y="5757"/>
                      <a:pt x="14876" y="5757"/>
                    </a:cubicBezTo>
                    <a:cubicBezTo>
                      <a:pt x="19165" y="5757"/>
                      <a:pt x="21576" y="8007"/>
                      <a:pt x="22685" y="16430"/>
                    </a:cubicBezTo>
                    <a:lnTo>
                      <a:pt x="29205" y="16430"/>
                    </a:lnTo>
                    <a:cubicBezTo>
                      <a:pt x="28090" y="6891"/>
                      <a:pt x="23627" y="150"/>
                      <a:pt x="14876" y="150"/>
                    </a:cubicBezTo>
                    <a:cubicBezTo>
                      <a:pt x="4730" y="150"/>
                      <a:pt x="82" y="7814"/>
                      <a:pt x="82" y="25408"/>
                    </a:cubicBezTo>
                    <a:cubicBezTo>
                      <a:pt x="82" y="42985"/>
                      <a:pt x="4730" y="50661"/>
                      <a:pt x="14876" y="50661"/>
                    </a:cubicBezTo>
                    <a:cubicBezTo>
                      <a:pt x="23627" y="50661"/>
                      <a:pt x="27718" y="44866"/>
                      <a:pt x="29025" y="35327"/>
                    </a:cubicBezTo>
                    <a:lnTo>
                      <a:pt x="22512" y="35327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D6510B4-375E-4A12-9011-B4A7789CB8BE}"/>
                  </a:ext>
                </a:extLst>
              </p:cNvPr>
              <p:cNvSpPr/>
              <p:nvPr/>
            </p:nvSpPr>
            <p:spPr>
              <a:xfrm flipV="1">
                <a:off x="962685" y="5142654"/>
                <a:ext cx="6693" cy="67525"/>
              </a:xfrm>
              <a:custGeom>
                <a:avLst/>
                <a:gdLst>
                  <a:gd name="connsiteX0" fmla="*/ 0 w 6693"/>
                  <a:gd name="connsiteY0" fmla="*/ 48756 h 67525"/>
                  <a:gd name="connsiteX1" fmla="*/ 6694 w 6693"/>
                  <a:gd name="connsiteY1" fmla="*/ 48756 h 67525"/>
                  <a:gd name="connsiteX2" fmla="*/ 6694 w 6693"/>
                  <a:gd name="connsiteY2" fmla="*/ 127 h 67525"/>
                  <a:gd name="connsiteX3" fmla="*/ 0 w 6693"/>
                  <a:gd name="connsiteY3" fmla="*/ 127 h 67525"/>
                  <a:gd name="connsiteX4" fmla="*/ 0 w 6693"/>
                  <a:gd name="connsiteY4" fmla="*/ 67653 h 67525"/>
                  <a:gd name="connsiteX5" fmla="*/ 6694 w 6693"/>
                  <a:gd name="connsiteY5" fmla="*/ 67653 h 67525"/>
                  <a:gd name="connsiteX6" fmla="*/ 6694 w 6693"/>
                  <a:gd name="connsiteY6" fmla="*/ 59803 h 67525"/>
                  <a:gd name="connsiteX7" fmla="*/ 0 w 6693"/>
                  <a:gd name="connsiteY7" fmla="*/ 59803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3" h="67525">
                    <a:moveTo>
                      <a:pt x="0" y="48756"/>
                    </a:moveTo>
                    <a:lnTo>
                      <a:pt x="6694" y="48756"/>
                    </a:lnTo>
                    <a:lnTo>
                      <a:pt x="6694" y="127"/>
                    </a:lnTo>
                    <a:lnTo>
                      <a:pt x="0" y="127"/>
                    </a:lnTo>
                    <a:close/>
                    <a:moveTo>
                      <a:pt x="0" y="67653"/>
                    </a:moveTo>
                    <a:lnTo>
                      <a:pt x="6694" y="67653"/>
                    </a:lnTo>
                    <a:lnTo>
                      <a:pt x="6694" y="59803"/>
                    </a:lnTo>
                    <a:lnTo>
                      <a:pt x="0" y="59803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C8E4DD-2794-4FA1-94C7-D06C7598CFDB}"/>
                  </a:ext>
                </a:extLst>
              </p:cNvPr>
              <p:cNvSpPr/>
              <p:nvPr/>
            </p:nvSpPr>
            <p:spPr>
              <a:xfrm flipV="1">
                <a:off x="979618" y="5160613"/>
                <a:ext cx="30151" cy="50510"/>
              </a:xfrm>
              <a:custGeom>
                <a:avLst/>
                <a:gdLst>
                  <a:gd name="connsiteX0" fmla="*/ 22980 w 30151"/>
                  <a:gd name="connsiteY0" fmla="*/ 29900 h 50510"/>
                  <a:gd name="connsiteX1" fmla="*/ 14885 w 30151"/>
                  <a:gd name="connsiteY1" fmla="*/ 45040 h 50510"/>
                  <a:gd name="connsiteX2" fmla="*/ 6791 w 30151"/>
                  <a:gd name="connsiteY2" fmla="*/ 29900 h 50510"/>
                  <a:gd name="connsiteX3" fmla="*/ 6791 w 30151"/>
                  <a:gd name="connsiteY3" fmla="*/ 24292 h 50510"/>
                  <a:gd name="connsiteX4" fmla="*/ 6791 w 30151"/>
                  <a:gd name="connsiteY4" fmla="*/ 21576 h 50510"/>
                  <a:gd name="connsiteX5" fmla="*/ 15827 w 30151"/>
                  <a:gd name="connsiteY5" fmla="*/ 5757 h 50510"/>
                  <a:gd name="connsiteX6" fmla="*/ 23915 w 30151"/>
                  <a:gd name="connsiteY6" fmla="*/ 14947 h 50510"/>
                  <a:gd name="connsiteX7" fmla="*/ 30243 w 30151"/>
                  <a:gd name="connsiteY7" fmla="*/ 14180 h 50510"/>
                  <a:gd name="connsiteX8" fmla="*/ 14885 w 30151"/>
                  <a:gd name="connsiteY8" fmla="*/ 149 h 50510"/>
                  <a:gd name="connsiteX9" fmla="*/ 91 w 30151"/>
                  <a:gd name="connsiteY9" fmla="*/ 25408 h 50510"/>
                  <a:gd name="connsiteX10" fmla="*/ 14885 w 30151"/>
                  <a:gd name="connsiteY10" fmla="*/ 50660 h 50510"/>
                  <a:gd name="connsiteX11" fmla="*/ 29679 w 30151"/>
                  <a:gd name="connsiteY11" fmla="*/ 27476 h 50510"/>
                  <a:gd name="connsiteX12" fmla="*/ 29679 w 30151"/>
                  <a:gd name="connsiteY12" fmla="*/ 24292 h 50510"/>
                  <a:gd name="connsiteX13" fmla="*/ 6791 w 30151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51" h="50510">
                    <a:moveTo>
                      <a:pt x="22980" y="29900"/>
                    </a:moveTo>
                    <a:cubicBezTo>
                      <a:pt x="22806" y="40367"/>
                      <a:pt x="20934" y="45040"/>
                      <a:pt x="14885" y="45040"/>
                    </a:cubicBezTo>
                    <a:cubicBezTo>
                      <a:pt x="10033" y="45040"/>
                      <a:pt x="6872" y="41495"/>
                      <a:pt x="6791" y="29900"/>
                    </a:cubicBezTo>
                    <a:close/>
                    <a:moveTo>
                      <a:pt x="6791" y="24292"/>
                    </a:moveTo>
                    <a:lnTo>
                      <a:pt x="6791" y="21576"/>
                    </a:lnTo>
                    <a:cubicBezTo>
                      <a:pt x="6791" y="9700"/>
                      <a:pt x="9487" y="5757"/>
                      <a:pt x="15827" y="5757"/>
                    </a:cubicBezTo>
                    <a:cubicBezTo>
                      <a:pt x="20934" y="5757"/>
                      <a:pt x="23072" y="10529"/>
                      <a:pt x="23915" y="14947"/>
                    </a:cubicBezTo>
                    <a:lnTo>
                      <a:pt x="30243" y="14180"/>
                    </a:lnTo>
                    <a:cubicBezTo>
                      <a:pt x="29214" y="6891"/>
                      <a:pt x="23723" y="149"/>
                      <a:pt x="14885" y="149"/>
                    </a:cubicBezTo>
                    <a:cubicBezTo>
                      <a:pt x="4746" y="149"/>
                      <a:pt x="91" y="7813"/>
                      <a:pt x="91" y="25408"/>
                    </a:cubicBezTo>
                    <a:cubicBezTo>
                      <a:pt x="91" y="42984"/>
                      <a:pt x="4746" y="50660"/>
                      <a:pt x="14885" y="50660"/>
                    </a:cubicBezTo>
                    <a:cubicBezTo>
                      <a:pt x="25130" y="50660"/>
                      <a:pt x="29679" y="41495"/>
                      <a:pt x="29679" y="27476"/>
                    </a:cubicBezTo>
                    <a:lnTo>
                      <a:pt x="29679" y="24292"/>
                    </a:lnTo>
                    <a:lnTo>
                      <a:pt x="6791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97A77D4-B7A1-46E7-89E4-B36A5B66A894}"/>
                  </a:ext>
                </a:extLst>
              </p:cNvPr>
              <p:cNvSpPr/>
              <p:nvPr/>
            </p:nvSpPr>
            <p:spPr>
              <a:xfrm flipV="1">
                <a:off x="1019265" y="5160616"/>
                <a:ext cx="27914" cy="49563"/>
              </a:xfrm>
              <a:custGeom>
                <a:avLst/>
                <a:gdLst>
                  <a:gd name="connsiteX0" fmla="*/ 94 w 27914"/>
                  <a:gd name="connsiteY0" fmla="*/ 48781 h 49563"/>
                  <a:gd name="connsiteX1" fmla="*/ 6422 w 27914"/>
                  <a:gd name="connsiteY1" fmla="*/ 48781 h 49563"/>
                  <a:gd name="connsiteX2" fmla="*/ 6422 w 27914"/>
                  <a:gd name="connsiteY2" fmla="*/ 43454 h 49563"/>
                  <a:gd name="connsiteX3" fmla="*/ 17379 w 27914"/>
                  <a:gd name="connsiteY3" fmla="*/ 49716 h 49563"/>
                  <a:gd name="connsiteX4" fmla="*/ 28009 w 27914"/>
                  <a:gd name="connsiteY4" fmla="*/ 36999 h 49563"/>
                  <a:gd name="connsiteX5" fmla="*/ 28009 w 27914"/>
                  <a:gd name="connsiteY5" fmla="*/ 152 h 49563"/>
                  <a:gd name="connsiteX6" fmla="*/ 21303 w 27914"/>
                  <a:gd name="connsiteY6" fmla="*/ 152 h 49563"/>
                  <a:gd name="connsiteX7" fmla="*/ 21303 w 27914"/>
                  <a:gd name="connsiteY7" fmla="*/ 36065 h 49563"/>
                  <a:gd name="connsiteX8" fmla="*/ 15985 w 27914"/>
                  <a:gd name="connsiteY8" fmla="*/ 44096 h 49563"/>
                  <a:gd name="connsiteX9" fmla="*/ 6788 w 27914"/>
                  <a:gd name="connsiteY9" fmla="*/ 38121 h 49563"/>
                  <a:gd name="connsiteX10" fmla="*/ 6788 w 27914"/>
                  <a:gd name="connsiteY10" fmla="*/ 152 h 49563"/>
                  <a:gd name="connsiteX11" fmla="*/ 94 w 27914"/>
                  <a:gd name="connsiteY11" fmla="*/ 152 h 49563"/>
                  <a:gd name="connsiteX12" fmla="*/ 94 w 27914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14" h="49563">
                    <a:moveTo>
                      <a:pt x="94" y="48781"/>
                    </a:moveTo>
                    <a:lnTo>
                      <a:pt x="6422" y="48781"/>
                    </a:lnTo>
                    <a:lnTo>
                      <a:pt x="6422" y="43454"/>
                    </a:lnTo>
                    <a:cubicBezTo>
                      <a:pt x="9570" y="46725"/>
                      <a:pt x="14225" y="49716"/>
                      <a:pt x="17379" y="49716"/>
                    </a:cubicBezTo>
                    <a:cubicBezTo>
                      <a:pt x="24085" y="49716"/>
                      <a:pt x="28009" y="45984"/>
                      <a:pt x="28009" y="36999"/>
                    </a:cubicBezTo>
                    <a:lnTo>
                      <a:pt x="28009" y="152"/>
                    </a:lnTo>
                    <a:lnTo>
                      <a:pt x="21303" y="152"/>
                    </a:lnTo>
                    <a:lnTo>
                      <a:pt x="21303" y="36065"/>
                    </a:lnTo>
                    <a:cubicBezTo>
                      <a:pt x="21303" y="41672"/>
                      <a:pt x="19623" y="44096"/>
                      <a:pt x="15985" y="44096"/>
                    </a:cubicBezTo>
                    <a:cubicBezTo>
                      <a:pt x="12744" y="44096"/>
                      <a:pt x="9769" y="41871"/>
                      <a:pt x="6788" y="38121"/>
                    </a:cubicBezTo>
                    <a:lnTo>
                      <a:pt x="6788" y="152"/>
                    </a:lnTo>
                    <a:lnTo>
                      <a:pt x="94" y="152"/>
                    </a:lnTo>
                    <a:lnTo>
                      <a:pt x="94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8827458-D9A4-47A7-8442-57FE2711F089}"/>
                  </a:ext>
                </a:extLst>
              </p:cNvPr>
              <p:cNvSpPr/>
              <p:nvPr/>
            </p:nvSpPr>
            <p:spPr>
              <a:xfrm flipV="1">
                <a:off x="1057131" y="5160613"/>
                <a:ext cx="29123" cy="50510"/>
              </a:xfrm>
              <a:custGeom>
                <a:avLst/>
                <a:gdLst>
                  <a:gd name="connsiteX0" fmla="*/ 22521 w 29123"/>
                  <a:gd name="connsiteY0" fmla="*/ 35327 h 50510"/>
                  <a:gd name="connsiteX1" fmla="*/ 14898 w 29123"/>
                  <a:gd name="connsiteY1" fmla="*/ 45041 h 50510"/>
                  <a:gd name="connsiteX2" fmla="*/ 6810 w 29123"/>
                  <a:gd name="connsiteY2" fmla="*/ 25408 h 50510"/>
                  <a:gd name="connsiteX3" fmla="*/ 14898 w 29123"/>
                  <a:gd name="connsiteY3" fmla="*/ 5757 h 50510"/>
                  <a:gd name="connsiteX4" fmla="*/ 22707 w 29123"/>
                  <a:gd name="connsiteY4" fmla="*/ 16430 h 50510"/>
                  <a:gd name="connsiteX5" fmla="*/ 29227 w 29123"/>
                  <a:gd name="connsiteY5" fmla="*/ 16430 h 50510"/>
                  <a:gd name="connsiteX6" fmla="*/ 14898 w 29123"/>
                  <a:gd name="connsiteY6" fmla="*/ 150 h 50510"/>
                  <a:gd name="connsiteX7" fmla="*/ 104 w 29123"/>
                  <a:gd name="connsiteY7" fmla="*/ 25408 h 50510"/>
                  <a:gd name="connsiteX8" fmla="*/ 14898 w 29123"/>
                  <a:gd name="connsiteY8" fmla="*/ 50661 h 50510"/>
                  <a:gd name="connsiteX9" fmla="*/ 29035 w 29123"/>
                  <a:gd name="connsiteY9" fmla="*/ 35327 h 50510"/>
                  <a:gd name="connsiteX10" fmla="*/ 22521 w 29123"/>
                  <a:gd name="connsiteY10" fmla="*/ 35327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3" h="50510">
                    <a:moveTo>
                      <a:pt x="22521" y="35327"/>
                    </a:moveTo>
                    <a:cubicBezTo>
                      <a:pt x="21876" y="42617"/>
                      <a:pt x="18994" y="45041"/>
                      <a:pt x="14898" y="45041"/>
                    </a:cubicBezTo>
                    <a:cubicBezTo>
                      <a:pt x="9221" y="45041"/>
                      <a:pt x="6810" y="41495"/>
                      <a:pt x="6810" y="25408"/>
                    </a:cubicBezTo>
                    <a:cubicBezTo>
                      <a:pt x="6810" y="9321"/>
                      <a:pt x="9221" y="5757"/>
                      <a:pt x="14898" y="5757"/>
                    </a:cubicBezTo>
                    <a:cubicBezTo>
                      <a:pt x="19174" y="5757"/>
                      <a:pt x="21591" y="8007"/>
                      <a:pt x="22707" y="16430"/>
                    </a:cubicBezTo>
                    <a:lnTo>
                      <a:pt x="29227" y="16430"/>
                    </a:lnTo>
                    <a:cubicBezTo>
                      <a:pt x="28111" y="6891"/>
                      <a:pt x="23649" y="150"/>
                      <a:pt x="14898" y="150"/>
                    </a:cubicBezTo>
                    <a:cubicBezTo>
                      <a:pt x="4752" y="150"/>
                      <a:pt x="104" y="7814"/>
                      <a:pt x="104" y="25408"/>
                    </a:cubicBezTo>
                    <a:cubicBezTo>
                      <a:pt x="104" y="42985"/>
                      <a:pt x="4752" y="50661"/>
                      <a:pt x="14898" y="50661"/>
                    </a:cubicBezTo>
                    <a:cubicBezTo>
                      <a:pt x="23649" y="50661"/>
                      <a:pt x="27727" y="44866"/>
                      <a:pt x="29035" y="35327"/>
                    </a:cubicBezTo>
                    <a:lnTo>
                      <a:pt x="22521" y="35327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9CE134F-7C6C-4292-9685-E180D8134E0F}"/>
                  </a:ext>
                </a:extLst>
              </p:cNvPr>
              <p:cNvSpPr/>
              <p:nvPr/>
            </p:nvSpPr>
            <p:spPr>
              <a:xfrm flipV="1">
                <a:off x="1093326" y="5160613"/>
                <a:ext cx="30151" cy="50510"/>
              </a:xfrm>
              <a:custGeom>
                <a:avLst/>
                <a:gdLst>
                  <a:gd name="connsiteX0" fmla="*/ 22998 w 30151"/>
                  <a:gd name="connsiteY0" fmla="*/ 29900 h 50510"/>
                  <a:gd name="connsiteX1" fmla="*/ 14897 w 30151"/>
                  <a:gd name="connsiteY1" fmla="*/ 45040 h 50510"/>
                  <a:gd name="connsiteX2" fmla="*/ 6803 w 30151"/>
                  <a:gd name="connsiteY2" fmla="*/ 29900 h 50510"/>
                  <a:gd name="connsiteX3" fmla="*/ 6803 w 30151"/>
                  <a:gd name="connsiteY3" fmla="*/ 24292 h 50510"/>
                  <a:gd name="connsiteX4" fmla="*/ 6803 w 30151"/>
                  <a:gd name="connsiteY4" fmla="*/ 21576 h 50510"/>
                  <a:gd name="connsiteX5" fmla="*/ 15827 w 30151"/>
                  <a:gd name="connsiteY5" fmla="*/ 5757 h 50510"/>
                  <a:gd name="connsiteX6" fmla="*/ 23928 w 30151"/>
                  <a:gd name="connsiteY6" fmla="*/ 14947 h 50510"/>
                  <a:gd name="connsiteX7" fmla="*/ 30262 w 30151"/>
                  <a:gd name="connsiteY7" fmla="*/ 14180 h 50510"/>
                  <a:gd name="connsiteX8" fmla="*/ 14897 w 30151"/>
                  <a:gd name="connsiteY8" fmla="*/ 149 h 50510"/>
                  <a:gd name="connsiteX9" fmla="*/ 110 w 30151"/>
                  <a:gd name="connsiteY9" fmla="*/ 25408 h 50510"/>
                  <a:gd name="connsiteX10" fmla="*/ 14897 w 30151"/>
                  <a:gd name="connsiteY10" fmla="*/ 50660 h 50510"/>
                  <a:gd name="connsiteX11" fmla="*/ 29691 w 30151"/>
                  <a:gd name="connsiteY11" fmla="*/ 27476 h 50510"/>
                  <a:gd name="connsiteX12" fmla="*/ 29691 w 30151"/>
                  <a:gd name="connsiteY12" fmla="*/ 24292 h 50510"/>
                  <a:gd name="connsiteX13" fmla="*/ 6803 w 30151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51" h="50510">
                    <a:moveTo>
                      <a:pt x="22998" y="29900"/>
                    </a:moveTo>
                    <a:cubicBezTo>
                      <a:pt x="22818" y="40367"/>
                      <a:pt x="20953" y="45040"/>
                      <a:pt x="14897" y="45040"/>
                    </a:cubicBezTo>
                    <a:cubicBezTo>
                      <a:pt x="10069" y="45040"/>
                      <a:pt x="6896" y="41495"/>
                      <a:pt x="6803" y="29900"/>
                    </a:cubicBezTo>
                    <a:close/>
                    <a:moveTo>
                      <a:pt x="6803" y="24292"/>
                    </a:moveTo>
                    <a:lnTo>
                      <a:pt x="6803" y="21576"/>
                    </a:lnTo>
                    <a:cubicBezTo>
                      <a:pt x="6803" y="9700"/>
                      <a:pt x="9512" y="5757"/>
                      <a:pt x="15827" y="5757"/>
                    </a:cubicBezTo>
                    <a:cubicBezTo>
                      <a:pt x="20953" y="5757"/>
                      <a:pt x="23085" y="10529"/>
                      <a:pt x="23928" y="14947"/>
                    </a:cubicBezTo>
                    <a:lnTo>
                      <a:pt x="30262" y="14180"/>
                    </a:lnTo>
                    <a:cubicBezTo>
                      <a:pt x="29239" y="6891"/>
                      <a:pt x="23742" y="149"/>
                      <a:pt x="14897" y="149"/>
                    </a:cubicBezTo>
                    <a:cubicBezTo>
                      <a:pt x="4770" y="149"/>
                      <a:pt x="110" y="7813"/>
                      <a:pt x="110" y="25408"/>
                    </a:cubicBezTo>
                    <a:cubicBezTo>
                      <a:pt x="110" y="42984"/>
                      <a:pt x="4770" y="50660"/>
                      <a:pt x="14897" y="50660"/>
                    </a:cubicBezTo>
                    <a:cubicBezTo>
                      <a:pt x="25130" y="50660"/>
                      <a:pt x="29691" y="41495"/>
                      <a:pt x="29691" y="27476"/>
                    </a:cubicBezTo>
                    <a:lnTo>
                      <a:pt x="29691" y="24292"/>
                    </a:lnTo>
                    <a:lnTo>
                      <a:pt x="6803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04378A3-A8F9-4572-9329-EA6C7FC00175}"/>
                  </a:ext>
                </a:extLst>
              </p:cNvPr>
              <p:cNvSpPr/>
              <p:nvPr/>
            </p:nvSpPr>
            <p:spPr>
              <a:xfrm flipV="1">
                <a:off x="1151390" y="5160613"/>
                <a:ext cx="30709" cy="50510"/>
              </a:xfrm>
              <a:custGeom>
                <a:avLst/>
                <a:gdLst>
                  <a:gd name="connsiteX0" fmla="*/ 22902 w 30709"/>
                  <a:gd name="connsiteY0" fmla="*/ 27282 h 50510"/>
                  <a:gd name="connsiteX1" fmla="*/ 6813 w 30709"/>
                  <a:gd name="connsiteY1" fmla="*/ 13251 h 50510"/>
                  <a:gd name="connsiteX2" fmla="*/ 13704 w 30709"/>
                  <a:gd name="connsiteY2" fmla="*/ 5756 h 50510"/>
                  <a:gd name="connsiteX3" fmla="*/ 22902 w 30709"/>
                  <a:gd name="connsiteY3" fmla="*/ 10803 h 50510"/>
                  <a:gd name="connsiteX4" fmla="*/ 1427 w 30709"/>
                  <a:gd name="connsiteY4" fmla="*/ 36448 h 50510"/>
                  <a:gd name="connsiteX5" fmla="*/ 15744 w 30709"/>
                  <a:gd name="connsiteY5" fmla="*/ 50659 h 50510"/>
                  <a:gd name="connsiteX6" fmla="*/ 29614 w 30709"/>
                  <a:gd name="connsiteY6" fmla="*/ 36809 h 50510"/>
                  <a:gd name="connsiteX7" fmla="*/ 29614 w 30709"/>
                  <a:gd name="connsiteY7" fmla="*/ 9700 h 50510"/>
                  <a:gd name="connsiteX8" fmla="*/ 30829 w 30709"/>
                  <a:gd name="connsiteY8" fmla="*/ 1096 h 50510"/>
                  <a:gd name="connsiteX9" fmla="*/ 23844 w 30709"/>
                  <a:gd name="connsiteY9" fmla="*/ 1096 h 50510"/>
                  <a:gd name="connsiteX10" fmla="*/ 23013 w 30709"/>
                  <a:gd name="connsiteY10" fmla="*/ 5208 h 50510"/>
                  <a:gd name="connsiteX11" fmla="*/ 12682 w 30709"/>
                  <a:gd name="connsiteY11" fmla="*/ 149 h 50510"/>
                  <a:gd name="connsiteX12" fmla="*/ 119 w 30709"/>
                  <a:gd name="connsiteY12" fmla="*/ 12666 h 50510"/>
                  <a:gd name="connsiteX13" fmla="*/ 22902 w 30709"/>
                  <a:gd name="connsiteY13" fmla="*/ 32890 h 50510"/>
                  <a:gd name="connsiteX14" fmla="*/ 22902 w 30709"/>
                  <a:gd name="connsiteY14" fmla="*/ 36348 h 50510"/>
                  <a:gd name="connsiteX15" fmla="*/ 15923 w 30709"/>
                  <a:gd name="connsiteY15" fmla="*/ 45039 h 50510"/>
                  <a:gd name="connsiteX16" fmla="*/ 7563 w 30709"/>
                  <a:gd name="connsiteY16" fmla="*/ 35507 h 50510"/>
                  <a:gd name="connsiteX17" fmla="*/ 1427 w 30709"/>
                  <a:gd name="connsiteY17" fmla="*/ 36448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709" h="50510">
                    <a:moveTo>
                      <a:pt x="22902" y="27282"/>
                    </a:moveTo>
                    <a:cubicBezTo>
                      <a:pt x="16772" y="25407"/>
                      <a:pt x="6813" y="20921"/>
                      <a:pt x="6813" y="13251"/>
                    </a:cubicBezTo>
                    <a:cubicBezTo>
                      <a:pt x="6813" y="8653"/>
                      <a:pt x="8864" y="5756"/>
                      <a:pt x="13704" y="5756"/>
                    </a:cubicBezTo>
                    <a:cubicBezTo>
                      <a:pt x="17330" y="5756"/>
                      <a:pt x="20491" y="8286"/>
                      <a:pt x="22902" y="10803"/>
                    </a:cubicBezTo>
                    <a:close/>
                    <a:moveTo>
                      <a:pt x="1427" y="36448"/>
                    </a:moveTo>
                    <a:cubicBezTo>
                      <a:pt x="2728" y="44111"/>
                      <a:pt x="7191" y="50659"/>
                      <a:pt x="15744" y="50659"/>
                    </a:cubicBezTo>
                    <a:cubicBezTo>
                      <a:pt x="24681" y="50659"/>
                      <a:pt x="29614" y="45426"/>
                      <a:pt x="29614" y="36809"/>
                    </a:cubicBezTo>
                    <a:lnTo>
                      <a:pt x="29614" y="9700"/>
                    </a:lnTo>
                    <a:cubicBezTo>
                      <a:pt x="29614" y="5389"/>
                      <a:pt x="30066" y="2205"/>
                      <a:pt x="30829" y="1096"/>
                    </a:cubicBezTo>
                    <a:lnTo>
                      <a:pt x="23844" y="1096"/>
                    </a:lnTo>
                    <a:lnTo>
                      <a:pt x="23013" y="5208"/>
                    </a:lnTo>
                    <a:cubicBezTo>
                      <a:pt x="20398" y="2591"/>
                      <a:pt x="15744" y="149"/>
                      <a:pt x="12682" y="149"/>
                    </a:cubicBezTo>
                    <a:cubicBezTo>
                      <a:pt x="5139" y="149"/>
                      <a:pt x="119" y="5015"/>
                      <a:pt x="119" y="12666"/>
                    </a:cubicBezTo>
                    <a:cubicBezTo>
                      <a:pt x="119" y="24653"/>
                      <a:pt x="13233" y="30740"/>
                      <a:pt x="22902" y="32890"/>
                    </a:cubicBezTo>
                    <a:lnTo>
                      <a:pt x="22902" y="36348"/>
                    </a:lnTo>
                    <a:cubicBezTo>
                      <a:pt x="22902" y="41681"/>
                      <a:pt x="20200" y="45039"/>
                      <a:pt x="15923" y="45039"/>
                    </a:cubicBezTo>
                    <a:cubicBezTo>
                      <a:pt x="10804" y="45039"/>
                      <a:pt x="8300" y="39899"/>
                      <a:pt x="7563" y="35507"/>
                    </a:cubicBezTo>
                    <a:lnTo>
                      <a:pt x="1427" y="36448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B03E603-AC84-4E9A-BBBC-045FD1D6061D}"/>
                  </a:ext>
                </a:extLst>
              </p:cNvPr>
              <p:cNvSpPr/>
              <p:nvPr/>
            </p:nvSpPr>
            <p:spPr>
              <a:xfrm flipV="1">
                <a:off x="1194926" y="5160616"/>
                <a:ext cx="27920" cy="49563"/>
              </a:xfrm>
              <a:custGeom>
                <a:avLst/>
                <a:gdLst>
                  <a:gd name="connsiteX0" fmla="*/ 122 w 27920"/>
                  <a:gd name="connsiteY0" fmla="*/ 48781 h 49563"/>
                  <a:gd name="connsiteX1" fmla="*/ 6450 w 27920"/>
                  <a:gd name="connsiteY1" fmla="*/ 48781 h 49563"/>
                  <a:gd name="connsiteX2" fmla="*/ 6450 w 27920"/>
                  <a:gd name="connsiteY2" fmla="*/ 43454 h 49563"/>
                  <a:gd name="connsiteX3" fmla="*/ 17445 w 27920"/>
                  <a:gd name="connsiteY3" fmla="*/ 49716 h 49563"/>
                  <a:gd name="connsiteX4" fmla="*/ 28043 w 27920"/>
                  <a:gd name="connsiteY4" fmla="*/ 36999 h 49563"/>
                  <a:gd name="connsiteX5" fmla="*/ 28043 w 27920"/>
                  <a:gd name="connsiteY5" fmla="*/ 152 h 49563"/>
                  <a:gd name="connsiteX6" fmla="*/ 21343 w 27920"/>
                  <a:gd name="connsiteY6" fmla="*/ 152 h 49563"/>
                  <a:gd name="connsiteX7" fmla="*/ 21343 w 27920"/>
                  <a:gd name="connsiteY7" fmla="*/ 36065 h 49563"/>
                  <a:gd name="connsiteX8" fmla="*/ 16032 w 27920"/>
                  <a:gd name="connsiteY8" fmla="*/ 44096 h 49563"/>
                  <a:gd name="connsiteX9" fmla="*/ 6835 w 27920"/>
                  <a:gd name="connsiteY9" fmla="*/ 38121 h 49563"/>
                  <a:gd name="connsiteX10" fmla="*/ 6835 w 27920"/>
                  <a:gd name="connsiteY10" fmla="*/ 152 h 49563"/>
                  <a:gd name="connsiteX11" fmla="*/ 122 w 27920"/>
                  <a:gd name="connsiteY11" fmla="*/ 152 h 49563"/>
                  <a:gd name="connsiteX12" fmla="*/ 122 w 27920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20" h="49563">
                    <a:moveTo>
                      <a:pt x="122" y="48781"/>
                    </a:moveTo>
                    <a:lnTo>
                      <a:pt x="6450" y="48781"/>
                    </a:lnTo>
                    <a:lnTo>
                      <a:pt x="6450" y="43454"/>
                    </a:lnTo>
                    <a:cubicBezTo>
                      <a:pt x="9617" y="46725"/>
                      <a:pt x="14266" y="49716"/>
                      <a:pt x="17445" y="49716"/>
                    </a:cubicBezTo>
                    <a:cubicBezTo>
                      <a:pt x="24139" y="49716"/>
                      <a:pt x="28043" y="45984"/>
                      <a:pt x="28043" y="36999"/>
                    </a:cubicBezTo>
                    <a:lnTo>
                      <a:pt x="28043" y="152"/>
                    </a:lnTo>
                    <a:lnTo>
                      <a:pt x="21343" y="152"/>
                    </a:lnTo>
                    <a:lnTo>
                      <a:pt x="21343" y="36065"/>
                    </a:lnTo>
                    <a:cubicBezTo>
                      <a:pt x="21343" y="41672"/>
                      <a:pt x="19664" y="44096"/>
                      <a:pt x="16032" y="44096"/>
                    </a:cubicBezTo>
                    <a:cubicBezTo>
                      <a:pt x="12778" y="44096"/>
                      <a:pt x="9809" y="41871"/>
                      <a:pt x="6835" y="38121"/>
                    </a:cubicBezTo>
                    <a:lnTo>
                      <a:pt x="6835" y="152"/>
                    </a:lnTo>
                    <a:lnTo>
                      <a:pt x="122" y="152"/>
                    </a:lnTo>
                    <a:lnTo>
                      <a:pt x="122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FA33769-2872-4B0B-BC40-0EFDF332105C}"/>
                  </a:ext>
                </a:extLst>
              </p:cNvPr>
              <p:cNvSpPr/>
              <p:nvPr/>
            </p:nvSpPr>
            <p:spPr>
              <a:xfrm flipV="1">
                <a:off x="1234021" y="5142649"/>
                <a:ext cx="30697" cy="68479"/>
              </a:xfrm>
              <a:custGeom>
                <a:avLst/>
                <a:gdLst>
                  <a:gd name="connsiteX0" fmla="*/ 23008 w 30697"/>
                  <a:gd name="connsiteY0" fmla="*/ 40746 h 68479"/>
                  <a:gd name="connsiteX1" fmla="*/ 15751 w 30697"/>
                  <a:gd name="connsiteY1" fmla="*/ 45039 h 68479"/>
                  <a:gd name="connsiteX2" fmla="*/ 6826 w 30697"/>
                  <a:gd name="connsiteY2" fmla="*/ 25413 h 68479"/>
                  <a:gd name="connsiteX3" fmla="*/ 15949 w 30697"/>
                  <a:gd name="connsiteY3" fmla="*/ 5762 h 68479"/>
                  <a:gd name="connsiteX4" fmla="*/ 23008 w 30697"/>
                  <a:gd name="connsiteY4" fmla="*/ 10447 h 68479"/>
                  <a:gd name="connsiteX5" fmla="*/ 24211 w 30697"/>
                  <a:gd name="connsiteY5" fmla="*/ 5762 h 68479"/>
                  <a:gd name="connsiteX6" fmla="*/ 24049 w 30697"/>
                  <a:gd name="connsiteY6" fmla="*/ 5762 h 68479"/>
                  <a:gd name="connsiteX7" fmla="*/ 14077 w 30697"/>
                  <a:gd name="connsiteY7" fmla="*/ 148 h 68479"/>
                  <a:gd name="connsiteX8" fmla="*/ 132 w 30697"/>
                  <a:gd name="connsiteY8" fmla="*/ 25413 h 68479"/>
                  <a:gd name="connsiteX9" fmla="*/ 14077 w 30697"/>
                  <a:gd name="connsiteY9" fmla="*/ 50665 h 68479"/>
                  <a:gd name="connsiteX10" fmla="*/ 23008 w 30697"/>
                  <a:gd name="connsiteY10" fmla="*/ 46173 h 68479"/>
                  <a:gd name="connsiteX11" fmla="*/ 23008 w 30697"/>
                  <a:gd name="connsiteY11" fmla="*/ 68627 h 68479"/>
                  <a:gd name="connsiteX12" fmla="*/ 29714 w 30697"/>
                  <a:gd name="connsiteY12" fmla="*/ 68627 h 68479"/>
                  <a:gd name="connsiteX13" fmla="*/ 29714 w 30697"/>
                  <a:gd name="connsiteY13" fmla="*/ 14179 h 68479"/>
                  <a:gd name="connsiteX14" fmla="*/ 30830 w 30697"/>
                  <a:gd name="connsiteY14" fmla="*/ 1101 h 68479"/>
                  <a:gd name="connsiteX15" fmla="*/ 24508 w 30697"/>
                  <a:gd name="connsiteY15" fmla="*/ 1101 h 68479"/>
                  <a:gd name="connsiteX16" fmla="*/ 24211 w 30697"/>
                  <a:gd name="connsiteY16" fmla="*/ 5762 h 6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97" h="68479">
                    <a:moveTo>
                      <a:pt x="23008" y="40746"/>
                    </a:moveTo>
                    <a:cubicBezTo>
                      <a:pt x="21068" y="42715"/>
                      <a:pt x="18738" y="45039"/>
                      <a:pt x="15751" y="45039"/>
                    </a:cubicBezTo>
                    <a:cubicBezTo>
                      <a:pt x="10080" y="45039"/>
                      <a:pt x="6826" y="40366"/>
                      <a:pt x="6826" y="25413"/>
                    </a:cubicBezTo>
                    <a:cubicBezTo>
                      <a:pt x="6826" y="10447"/>
                      <a:pt x="10359" y="5762"/>
                      <a:pt x="15949" y="5762"/>
                    </a:cubicBezTo>
                    <a:cubicBezTo>
                      <a:pt x="17994" y="5762"/>
                      <a:pt x="20963" y="7637"/>
                      <a:pt x="23008" y="10447"/>
                    </a:cubicBezTo>
                    <a:close/>
                    <a:moveTo>
                      <a:pt x="24211" y="5762"/>
                    </a:moveTo>
                    <a:lnTo>
                      <a:pt x="24049" y="5762"/>
                    </a:lnTo>
                    <a:cubicBezTo>
                      <a:pt x="21707" y="2304"/>
                      <a:pt x="18360" y="148"/>
                      <a:pt x="14077" y="148"/>
                    </a:cubicBezTo>
                    <a:cubicBezTo>
                      <a:pt x="6460" y="148"/>
                      <a:pt x="132" y="6709"/>
                      <a:pt x="132" y="25413"/>
                    </a:cubicBezTo>
                    <a:cubicBezTo>
                      <a:pt x="132" y="44116"/>
                      <a:pt x="6460" y="50665"/>
                      <a:pt x="14077" y="50665"/>
                    </a:cubicBezTo>
                    <a:cubicBezTo>
                      <a:pt x="17715" y="50665"/>
                      <a:pt x="20783" y="48422"/>
                      <a:pt x="23008" y="46173"/>
                    </a:cubicBezTo>
                    <a:lnTo>
                      <a:pt x="23008" y="68627"/>
                    </a:lnTo>
                    <a:lnTo>
                      <a:pt x="29714" y="68627"/>
                    </a:lnTo>
                    <a:lnTo>
                      <a:pt x="29714" y="14179"/>
                    </a:lnTo>
                    <a:cubicBezTo>
                      <a:pt x="29714" y="7818"/>
                      <a:pt x="30080" y="3899"/>
                      <a:pt x="30830" y="1101"/>
                    </a:cubicBezTo>
                    <a:lnTo>
                      <a:pt x="24508" y="1101"/>
                    </a:lnTo>
                    <a:lnTo>
                      <a:pt x="24211" y="576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0BFC9C82-4295-4FA1-80DF-B3EECC67EDA9}"/>
                  </a:ext>
                </a:extLst>
              </p:cNvPr>
              <p:cNvSpPr/>
              <p:nvPr/>
            </p:nvSpPr>
            <p:spPr>
              <a:xfrm flipV="1">
                <a:off x="1297667" y="5142652"/>
                <a:ext cx="31806" cy="67525"/>
              </a:xfrm>
              <a:custGeom>
                <a:avLst/>
                <a:gdLst>
                  <a:gd name="connsiteX0" fmla="*/ 30841 w 31806"/>
                  <a:gd name="connsiteY0" fmla="*/ 67678 h 67525"/>
                  <a:gd name="connsiteX1" fmla="*/ 30841 w 31806"/>
                  <a:gd name="connsiteY1" fmla="*/ 61510 h 67525"/>
                  <a:gd name="connsiteX2" fmla="*/ 7383 w 31806"/>
                  <a:gd name="connsiteY2" fmla="*/ 61510 h 67525"/>
                  <a:gd name="connsiteX3" fmla="*/ 7383 w 31806"/>
                  <a:gd name="connsiteY3" fmla="*/ 38495 h 67525"/>
                  <a:gd name="connsiteX4" fmla="*/ 24705 w 31806"/>
                  <a:gd name="connsiteY4" fmla="*/ 38495 h 67525"/>
                  <a:gd name="connsiteX5" fmla="*/ 24705 w 31806"/>
                  <a:gd name="connsiteY5" fmla="*/ 32314 h 67525"/>
                  <a:gd name="connsiteX6" fmla="*/ 7383 w 31806"/>
                  <a:gd name="connsiteY6" fmla="*/ 32314 h 67525"/>
                  <a:gd name="connsiteX7" fmla="*/ 7383 w 31806"/>
                  <a:gd name="connsiteY7" fmla="*/ 6321 h 67525"/>
                  <a:gd name="connsiteX8" fmla="*/ 31951 w 31806"/>
                  <a:gd name="connsiteY8" fmla="*/ 6321 h 67525"/>
                  <a:gd name="connsiteX9" fmla="*/ 31951 w 31806"/>
                  <a:gd name="connsiteY9" fmla="*/ 152 h 67525"/>
                  <a:gd name="connsiteX10" fmla="*/ 144 w 31806"/>
                  <a:gd name="connsiteY10" fmla="*/ 152 h 67525"/>
                  <a:gd name="connsiteX11" fmla="*/ 144 w 31806"/>
                  <a:gd name="connsiteY11" fmla="*/ 67678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06" h="67525">
                    <a:moveTo>
                      <a:pt x="30841" y="67678"/>
                    </a:moveTo>
                    <a:lnTo>
                      <a:pt x="30841" y="61510"/>
                    </a:lnTo>
                    <a:lnTo>
                      <a:pt x="7383" y="61510"/>
                    </a:lnTo>
                    <a:lnTo>
                      <a:pt x="7383" y="38495"/>
                    </a:lnTo>
                    <a:lnTo>
                      <a:pt x="24705" y="38495"/>
                    </a:lnTo>
                    <a:lnTo>
                      <a:pt x="24705" y="32314"/>
                    </a:lnTo>
                    <a:lnTo>
                      <a:pt x="7383" y="32314"/>
                    </a:lnTo>
                    <a:lnTo>
                      <a:pt x="7383" y="6321"/>
                    </a:lnTo>
                    <a:lnTo>
                      <a:pt x="31951" y="6321"/>
                    </a:lnTo>
                    <a:lnTo>
                      <a:pt x="31951" y="152"/>
                    </a:lnTo>
                    <a:lnTo>
                      <a:pt x="144" y="152"/>
                    </a:lnTo>
                    <a:lnTo>
                      <a:pt x="144" y="67678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F772922-8B34-41F4-9FF2-72895FFFD57C}"/>
                  </a:ext>
                </a:extLst>
              </p:cNvPr>
              <p:cNvSpPr/>
              <p:nvPr/>
            </p:nvSpPr>
            <p:spPr>
              <a:xfrm flipV="1">
                <a:off x="1339537" y="5160616"/>
                <a:ext cx="27902" cy="49563"/>
              </a:xfrm>
              <a:custGeom>
                <a:avLst/>
                <a:gdLst>
                  <a:gd name="connsiteX0" fmla="*/ 146 w 27902"/>
                  <a:gd name="connsiteY0" fmla="*/ 48781 h 49563"/>
                  <a:gd name="connsiteX1" fmla="*/ 6461 w 27902"/>
                  <a:gd name="connsiteY1" fmla="*/ 48781 h 49563"/>
                  <a:gd name="connsiteX2" fmla="*/ 6461 w 27902"/>
                  <a:gd name="connsiteY2" fmla="*/ 43454 h 49563"/>
                  <a:gd name="connsiteX3" fmla="*/ 17431 w 27902"/>
                  <a:gd name="connsiteY3" fmla="*/ 49716 h 49563"/>
                  <a:gd name="connsiteX4" fmla="*/ 28048 w 27902"/>
                  <a:gd name="connsiteY4" fmla="*/ 36999 h 49563"/>
                  <a:gd name="connsiteX5" fmla="*/ 28048 w 27902"/>
                  <a:gd name="connsiteY5" fmla="*/ 152 h 49563"/>
                  <a:gd name="connsiteX6" fmla="*/ 21354 w 27902"/>
                  <a:gd name="connsiteY6" fmla="*/ 152 h 49563"/>
                  <a:gd name="connsiteX7" fmla="*/ 21354 w 27902"/>
                  <a:gd name="connsiteY7" fmla="*/ 36065 h 49563"/>
                  <a:gd name="connsiteX8" fmla="*/ 16049 w 27902"/>
                  <a:gd name="connsiteY8" fmla="*/ 44096 h 49563"/>
                  <a:gd name="connsiteX9" fmla="*/ 6839 w 27902"/>
                  <a:gd name="connsiteY9" fmla="*/ 38121 h 49563"/>
                  <a:gd name="connsiteX10" fmla="*/ 6839 w 27902"/>
                  <a:gd name="connsiteY10" fmla="*/ 152 h 49563"/>
                  <a:gd name="connsiteX11" fmla="*/ 146 w 27902"/>
                  <a:gd name="connsiteY11" fmla="*/ 152 h 49563"/>
                  <a:gd name="connsiteX12" fmla="*/ 146 w 27902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2" h="49563">
                    <a:moveTo>
                      <a:pt x="146" y="48781"/>
                    </a:moveTo>
                    <a:lnTo>
                      <a:pt x="6461" y="48781"/>
                    </a:lnTo>
                    <a:lnTo>
                      <a:pt x="6461" y="43454"/>
                    </a:lnTo>
                    <a:cubicBezTo>
                      <a:pt x="9634" y="46725"/>
                      <a:pt x="14277" y="49716"/>
                      <a:pt x="17431" y="49716"/>
                    </a:cubicBezTo>
                    <a:cubicBezTo>
                      <a:pt x="24143" y="49716"/>
                      <a:pt x="28048" y="45984"/>
                      <a:pt x="28048" y="36999"/>
                    </a:cubicBezTo>
                    <a:lnTo>
                      <a:pt x="28048" y="152"/>
                    </a:lnTo>
                    <a:lnTo>
                      <a:pt x="21354" y="152"/>
                    </a:lnTo>
                    <a:lnTo>
                      <a:pt x="21354" y="36065"/>
                    </a:lnTo>
                    <a:cubicBezTo>
                      <a:pt x="21354" y="41672"/>
                      <a:pt x="19669" y="44096"/>
                      <a:pt x="16049" y="44096"/>
                    </a:cubicBezTo>
                    <a:cubicBezTo>
                      <a:pt x="12795" y="44096"/>
                      <a:pt x="9808" y="41871"/>
                      <a:pt x="6839" y="38121"/>
                    </a:cubicBezTo>
                    <a:lnTo>
                      <a:pt x="6839" y="152"/>
                    </a:lnTo>
                    <a:lnTo>
                      <a:pt x="146" y="152"/>
                    </a:lnTo>
                    <a:lnTo>
                      <a:pt x="146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91DA5F5-8940-4428-82E0-0202D8245C93}"/>
                  </a:ext>
                </a:extLst>
              </p:cNvPr>
              <p:cNvSpPr/>
              <p:nvPr/>
            </p:nvSpPr>
            <p:spPr>
              <a:xfrm flipV="1">
                <a:off x="1378603" y="5160614"/>
                <a:ext cx="33492" cy="65469"/>
              </a:xfrm>
              <a:custGeom>
                <a:avLst/>
                <a:gdLst>
                  <a:gd name="connsiteX0" fmla="*/ 15779 w 33492"/>
                  <a:gd name="connsiteY0" fmla="*/ 36075 h 65469"/>
                  <a:gd name="connsiteX1" fmla="*/ 22863 w 33492"/>
                  <a:gd name="connsiteY1" fmla="*/ 48318 h 65469"/>
                  <a:gd name="connsiteX2" fmla="*/ 15779 w 33492"/>
                  <a:gd name="connsiteY2" fmla="*/ 60573 h 65469"/>
                  <a:gd name="connsiteX3" fmla="*/ 8720 w 33492"/>
                  <a:gd name="connsiteY3" fmla="*/ 48318 h 65469"/>
                  <a:gd name="connsiteX4" fmla="*/ 15779 w 33492"/>
                  <a:gd name="connsiteY4" fmla="*/ 36075 h 65469"/>
                  <a:gd name="connsiteX5" fmla="*/ 12810 w 33492"/>
                  <a:gd name="connsiteY5" fmla="*/ 18673 h 65469"/>
                  <a:gd name="connsiteX6" fmla="*/ 6290 w 33492"/>
                  <a:gd name="connsiteY6" fmla="*/ 12019 h 65469"/>
                  <a:gd name="connsiteX7" fmla="*/ 16907 w 33492"/>
                  <a:gd name="connsiteY7" fmla="*/ 5203 h 65469"/>
                  <a:gd name="connsiteX8" fmla="*/ 26953 w 33492"/>
                  <a:gd name="connsiteY8" fmla="*/ 12113 h 65469"/>
                  <a:gd name="connsiteX9" fmla="*/ 12810 w 33492"/>
                  <a:gd name="connsiteY9" fmla="*/ 18673 h 65469"/>
                  <a:gd name="connsiteX10" fmla="*/ 33647 w 33492"/>
                  <a:gd name="connsiteY10" fmla="*/ 59452 h 65469"/>
                  <a:gd name="connsiteX11" fmla="*/ 31695 w 33492"/>
                  <a:gd name="connsiteY11" fmla="*/ 59620 h 65469"/>
                  <a:gd name="connsiteX12" fmla="*/ 27524 w 33492"/>
                  <a:gd name="connsiteY12" fmla="*/ 57770 h 65469"/>
                  <a:gd name="connsiteX13" fmla="*/ 28999 w 33492"/>
                  <a:gd name="connsiteY13" fmla="*/ 48405 h 65469"/>
                  <a:gd name="connsiteX14" fmla="*/ 15977 w 33492"/>
                  <a:gd name="connsiteY14" fmla="*/ 31010 h 65469"/>
                  <a:gd name="connsiteX15" fmla="*/ 11515 w 33492"/>
                  <a:gd name="connsiteY15" fmla="*/ 31390 h 65469"/>
                  <a:gd name="connsiteX16" fmla="*/ 8156 w 33492"/>
                  <a:gd name="connsiteY16" fmla="*/ 28212 h 65469"/>
                  <a:gd name="connsiteX17" fmla="*/ 19882 w 33492"/>
                  <a:gd name="connsiteY17" fmla="*/ 23247 h 65469"/>
                  <a:gd name="connsiteX18" fmla="*/ 33102 w 33492"/>
                  <a:gd name="connsiteY18" fmla="*/ 11552 h 65469"/>
                  <a:gd name="connsiteX19" fmla="*/ 16715 w 33492"/>
                  <a:gd name="connsiteY19" fmla="*/ 150 h 65469"/>
                  <a:gd name="connsiteX20" fmla="*/ 155 w 33492"/>
                  <a:gd name="connsiteY20" fmla="*/ 10617 h 65469"/>
                  <a:gd name="connsiteX21" fmla="*/ 7232 w 33492"/>
                  <a:gd name="connsiteY21" fmla="*/ 20356 h 65469"/>
                  <a:gd name="connsiteX22" fmla="*/ 2014 w 33492"/>
                  <a:gd name="connsiteY22" fmla="*/ 26898 h 65469"/>
                  <a:gd name="connsiteX23" fmla="*/ 8348 w 33492"/>
                  <a:gd name="connsiteY23" fmla="*/ 33359 h 65469"/>
                  <a:gd name="connsiteX24" fmla="*/ 2584 w 33492"/>
                  <a:gd name="connsiteY24" fmla="*/ 47284 h 65469"/>
                  <a:gd name="connsiteX25" fmla="*/ 16628 w 33492"/>
                  <a:gd name="connsiteY25" fmla="*/ 65620 h 65469"/>
                  <a:gd name="connsiteX26" fmla="*/ 25472 w 33492"/>
                  <a:gd name="connsiteY26" fmla="*/ 61128 h 65469"/>
                  <a:gd name="connsiteX27" fmla="*/ 33647 w 33492"/>
                  <a:gd name="connsiteY27" fmla="*/ 65620 h 65469"/>
                  <a:gd name="connsiteX28" fmla="*/ 33647 w 33492"/>
                  <a:gd name="connsiteY28" fmla="*/ 59452 h 6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492" h="65469">
                    <a:moveTo>
                      <a:pt x="15779" y="36075"/>
                    </a:moveTo>
                    <a:cubicBezTo>
                      <a:pt x="19702" y="36075"/>
                      <a:pt x="22863" y="39066"/>
                      <a:pt x="22863" y="48318"/>
                    </a:cubicBezTo>
                    <a:cubicBezTo>
                      <a:pt x="22863" y="57576"/>
                      <a:pt x="19702" y="60573"/>
                      <a:pt x="15779" y="60573"/>
                    </a:cubicBezTo>
                    <a:cubicBezTo>
                      <a:pt x="11881" y="60573"/>
                      <a:pt x="8720" y="57576"/>
                      <a:pt x="8720" y="48318"/>
                    </a:cubicBezTo>
                    <a:cubicBezTo>
                      <a:pt x="8720" y="39066"/>
                      <a:pt x="11881" y="36075"/>
                      <a:pt x="15779" y="36075"/>
                    </a:cubicBezTo>
                    <a:moveTo>
                      <a:pt x="12810" y="18673"/>
                    </a:moveTo>
                    <a:cubicBezTo>
                      <a:pt x="8906" y="16985"/>
                      <a:pt x="6290" y="14742"/>
                      <a:pt x="6290" y="12019"/>
                    </a:cubicBezTo>
                    <a:cubicBezTo>
                      <a:pt x="6290" y="8013"/>
                      <a:pt x="9649" y="5203"/>
                      <a:pt x="16907" y="5203"/>
                    </a:cubicBezTo>
                    <a:cubicBezTo>
                      <a:pt x="24338" y="5203"/>
                      <a:pt x="26953" y="8181"/>
                      <a:pt x="26953" y="12113"/>
                    </a:cubicBezTo>
                    <a:cubicBezTo>
                      <a:pt x="26953" y="16605"/>
                      <a:pt x="18587" y="17359"/>
                      <a:pt x="12810" y="18673"/>
                    </a:cubicBezTo>
                    <a:moveTo>
                      <a:pt x="33647" y="59452"/>
                    </a:moveTo>
                    <a:cubicBezTo>
                      <a:pt x="32916" y="59620"/>
                      <a:pt x="32352" y="59620"/>
                      <a:pt x="31695" y="59620"/>
                    </a:cubicBezTo>
                    <a:cubicBezTo>
                      <a:pt x="29941" y="59620"/>
                      <a:pt x="28720" y="58904"/>
                      <a:pt x="27524" y="57770"/>
                    </a:cubicBezTo>
                    <a:cubicBezTo>
                      <a:pt x="28453" y="54779"/>
                      <a:pt x="28999" y="52330"/>
                      <a:pt x="28999" y="48405"/>
                    </a:cubicBezTo>
                    <a:cubicBezTo>
                      <a:pt x="28999" y="36243"/>
                      <a:pt x="23415" y="31010"/>
                      <a:pt x="15977" y="31010"/>
                    </a:cubicBezTo>
                    <a:cubicBezTo>
                      <a:pt x="14484" y="31010"/>
                      <a:pt x="13009" y="31390"/>
                      <a:pt x="11515" y="31390"/>
                    </a:cubicBezTo>
                    <a:cubicBezTo>
                      <a:pt x="10406" y="31109"/>
                      <a:pt x="8156" y="30088"/>
                      <a:pt x="8156" y="28212"/>
                    </a:cubicBezTo>
                    <a:cubicBezTo>
                      <a:pt x="8156" y="24761"/>
                      <a:pt x="13647" y="24549"/>
                      <a:pt x="19882" y="23247"/>
                    </a:cubicBezTo>
                    <a:cubicBezTo>
                      <a:pt x="26854" y="21751"/>
                      <a:pt x="33102" y="19514"/>
                      <a:pt x="33102" y="11552"/>
                    </a:cubicBezTo>
                    <a:cubicBezTo>
                      <a:pt x="33102" y="5203"/>
                      <a:pt x="26953" y="150"/>
                      <a:pt x="16715" y="150"/>
                    </a:cubicBezTo>
                    <a:cubicBezTo>
                      <a:pt x="5745" y="150"/>
                      <a:pt x="155" y="4256"/>
                      <a:pt x="155" y="10617"/>
                    </a:cubicBezTo>
                    <a:cubicBezTo>
                      <a:pt x="155" y="14916"/>
                      <a:pt x="2851" y="18480"/>
                      <a:pt x="7232" y="20356"/>
                    </a:cubicBezTo>
                    <a:cubicBezTo>
                      <a:pt x="4344" y="21278"/>
                      <a:pt x="2014" y="23614"/>
                      <a:pt x="2014" y="26898"/>
                    </a:cubicBezTo>
                    <a:cubicBezTo>
                      <a:pt x="2014" y="30536"/>
                      <a:pt x="5187" y="32792"/>
                      <a:pt x="8348" y="33359"/>
                    </a:cubicBezTo>
                    <a:cubicBezTo>
                      <a:pt x="4536" y="36075"/>
                      <a:pt x="2584" y="42243"/>
                      <a:pt x="2584" y="47284"/>
                    </a:cubicBezTo>
                    <a:cubicBezTo>
                      <a:pt x="2584" y="58904"/>
                      <a:pt x="8156" y="65620"/>
                      <a:pt x="16628" y="65620"/>
                    </a:cubicBezTo>
                    <a:cubicBezTo>
                      <a:pt x="19795" y="65620"/>
                      <a:pt x="23879" y="64224"/>
                      <a:pt x="25472" y="61128"/>
                    </a:cubicBezTo>
                    <a:cubicBezTo>
                      <a:pt x="26953" y="63757"/>
                      <a:pt x="29557" y="65620"/>
                      <a:pt x="33647" y="65620"/>
                    </a:cubicBezTo>
                    <a:lnTo>
                      <a:pt x="33647" y="5945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2C7EAA7-B73B-4351-B944-6C281F9700C4}"/>
                  </a:ext>
                </a:extLst>
              </p:cNvPr>
              <p:cNvSpPr/>
              <p:nvPr/>
            </p:nvSpPr>
            <p:spPr>
              <a:xfrm flipV="1">
                <a:off x="1422431" y="5142654"/>
                <a:ext cx="6693" cy="67525"/>
              </a:xfrm>
              <a:custGeom>
                <a:avLst/>
                <a:gdLst>
                  <a:gd name="connsiteX0" fmla="*/ 0 w 6693"/>
                  <a:gd name="connsiteY0" fmla="*/ 48756 h 67525"/>
                  <a:gd name="connsiteX1" fmla="*/ 6694 w 6693"/>
                  <a:gd name="connsiteY1" fmla="*/ 48756 h 67525"/>
                  <a:gd name="connsiteX2" fmla="*/ 6694 w 6693"/>
                  <a:gd name="connsiteY2" fmla="*/ 127 h 67525"/>
                  <a:gd name="connsiteX3" fmla="*/ 0 w 6693"/>
                  <a:gd name="connsiteY3" fmla="*/ 127 h 67525"/>
                  <a:gd name="connsiteX4" fmla="*/ 0 w 6693"/>
                  <a:gd name="connsiteY4" fmla="*/ 67653 h 67525"/>
                  <a:gd name="connsiteX5" fmla="*/ 6694 w 6693"/>
                  <a:gd name="connsiteY5" fmla="*/ 67653 h 67525"/>
                  <a:gd name="connsiteX6" fmla="*/ 6694 w 6693"/>
                  <a:gd name="connsiteY6" fmla="*/ 59803 h 67525"/>
                  <a:gd name="connsiteX7" fmla="*/ 0 w 6693"/>
                  <a:gd name="connsiteY7" fmla="*/ 59803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3" h="67525">
                    <a:moveTo>
                      <a:pt x="0" y="48756"/>
                    </a:moveTo>
                    <a:lnTo>
                      <a:pt x="6694" y="48756"/>
                    </a:lnTo>
                    <a:lnTo>
                      <a:pt x="6694" y="127"/>
                    </a:lnTo>
                    <a:lnTo>
                      <a:pt x="0" y="127"/>
                    </a:lnTo>
                    <a:close/>
                    <a:moveTo>
                      <a:pt x="0" y="67653"/>
                    </a:moveTo>
                    <a:lnTo>
                      <a:pt x="6694" y="67653"/>
                    </a:lnTo>
                    <a:lnTo>
                      <a:pt x="6694" y="59803"/>
                    </a:lnTo>
                    <a:lnTo>
                      <a:pt x="0" y="59803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B896965-2D0D-4A0E-8421-6B2C92F00FDC}"/>
                  </a:ext>
                </a:extLst>
              </p:cNvPr>
              <p:cNvSpPr/>
              <p:nvPr/>
            </p:nvSpPr>
            <p:spPr>
              <a:xfrm flipV="1">
                <a:off x="1442817" y="5160616"/>
                <a:ext cx="27908" cy="49563"/>
              </a:xfrm>
              <a:custGeom>
                <a:avLst/>
                <a:gdLst>
                  <a:gd name="connsiteX0" fmla="*/ 162 w 27908"/>
                  <a:gd name="connsiteY0" fmla="*/ 48781 h 49563"/>
                  <a:gd name="connsiteX1" fmla="*/ 6490 w 27908"/>
                  <a:gd name="connsiteY1" fmla="*/ 48781 h 49563"/>
                  <a:gd name="connsiteX2" fmla="*/ 6490 w 27908"/>
                  <a:gd name="connsiteY2" fmla="*/ 43454 h 49563"/>
                  <a:gd name="connsiteX3" fmla="*/ 17460 w 27908"/>
                  <a:gd name="connsiteY3" fmla="*/ 49716 h 49563"/>
                  <a:gd name="connsiteX4" fmla="*/ 28071 w 27908"/>
                  <a:gd name="connsiteY4" fmla="*/ 36999 h 49563"/>
                  <a:gd name="connsiteX5" fmla="*/ 28071 w 27908"/>
                  <a:gd name="connsiteY5" fmla="*/ 152 h 49563"/>
                  <a:gd name="connsiteX6" fmla="*/ 21371 w 27908"/>
                  <a:gd name="connsiteY6" fmla="*/ 152 h 49563"/>
                  <a:gd name="connsiteX7" fmla="*/ 21371 w 27908"/>
                  <a:gd name="connsiteY7" fmla="*/ 36065 h 49563"/>
                  <a:gd name="connsiteX8" fmla="*/ 16066 w 27908"/>
                  <a:gd name="connsiteY8" fmla="*/ 44096 h 49563"/>
                  <a:gd name="connsiteX9" fmla="*/ 6856 w 27908"/>
                  <a:gd name="connsiteY9" fmla="*/ 38121 h 49563"/>
                  <a:gd name="connsiteX10" fmla="*/ 6856 w 27908"/>
                  <a:gd name="connsiteY10" fmla="*/ 152 h 49563"/>
                  <a:gd name="connsiteX11" fmla="*/ 162 w 27908"/>
                  <a:gd name="connsiteY11" fmla="*/ 152 h 49563"/>
                  <a:gd name="connsiteX12" fmla="*/ 162 w 27908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8" h="49563">
                    <a:moveTo>
                      <a:pt x="162" y="48781"/>
                    </a:moveTo>
                    <a:lnTo>
                      <a:pt x="6490" y="48781"/>
                    </a:lnTo>
                    <a:lnTo>
                      <a:pt x="6490" y="43454"/>
                    </a:lnTo>
                    <a:cubicBezTo>
                      <a:pt x="9645" y="46725"/>
                      <a:pt x="14299" y="49716"/>
                      <a:pt x="17460" y="49716"/>
                    </a:cubicBezTo>
                    <a:cubicBezTo>
                      <a:pt x="24166" y="49716"/>
                      <a:pt x="28071" y="45984"/>
                      <a:pt x="28071" y="36999"/>
                    </a:cubicBezTo>
                    <a:lnTo>
                      <a:pt x="28071" y="152"/>
                    </a:lnTo>
                    <a:lnTo>
                      <a:pt x="21371" y="152"/>
                    </a:lnTo>
                    <a:lnTo>
                      <a:pt x="21371" y="36065"/>
                    </a:lnTo>
                    <a:cubicBezTo>
                      <a:pt x="21371" y="41672"/>
                      <a:pt x="19698" y="44096"/>
                      <a:pt x="16066" y="44096"/>
                    </a:cubicBezTo>
                    <a:cubicBezTo>
                      <a:pt x="12812" y="44096"/>
                      <a:pt x="9837" y="41871"/>
                      <a:pt x="6856" y="38121"/>
                    </a:cubicBezTo>
                    <a:lnTo>
                      <a:pt x="6856" y="152"/>
                    </a:lnTo>
                    <a:lnTo>
                      <a:pt x="162" y="152"/>
                    </a:lnTo>
                    <a:lnTo>
                      <a:pt x="162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74DB8EC-B54D-4965-9662-3B831AD0F1AB}"/>
                  </a:ext>
                </a:extLst>
              </p:cNvPr>
              <p:cNvSpPr/>
              <p:nvPr/>
            </p:nvSpPr>
            <p:spPr>
              <a:xfrm flipV="1">
                <a:off x="1480683" y="5160613"/>
                <a:ext cx="30139" cy="50510"/>
              </a:xfrm>
              <a:custGeom>
                <a:avLst/>
                <a:gdLst>
                  <a:gd name="connsiteX0" fmla="*/ 23060 w 30139"/>
                  <a:gd name="connsiteY0" fmla="*/ 29900 h 50510"/>
                  <a:gd name="connsiteX1" fmla="*/ 14966 w 30139"/>
                  <a:gd name="connsiteY1" fmla="*/ 45040 h 50510"/>
                  <a:gd name="connsiteX2" fmla="*/ 6878 w 30139"/>
                  <a:gd name="connsiteY2" fmla="*/ 29900 h 50510"/>
                  <a:gd name="connsiteX3" fmla="*/ 6878 w 30139"/>
                  <a:gd name="connsiteY3" fmla="*/ 24292 h 50510"/>
                  <a:gd name="connsiteX4" fmla="*/ 6878 w 30139"/>
                  <a:gd name="connsiteY4" fmla="*/ 21576 h 50510"/>
                  <a:gd name="connsiteX5" fmla="*/ 15896 w 30139"/>
                  <a:gd name="connsiteY5" fmla="*/ 5757 h 50510"/>
                  <a:gd name="connsiteX6" fmla="*/ 23990 w 30139"/>
                  <a:gd name="connsiteY6" fmla="*/ 14947 h 50510"/>
                  <a:gd name="connsiteX7" fmla="*/ 30312 w 30139"/>
                  <a:gd name="connsiteY7" fmla="*/ 14180 h 50510"/>
                  <a:gd name="connsiteX8" fmla="*/ 14966 w 30139"/>
                  <a:gd name="connsiteY8" fmla="*/ 149 h 50510"/>
                  <a:gd name="connsiteX9" fmla="*/ 172 w 30139"/>
                  <a:gd name="connsiteY9" fmla="*/ 25408 h 50510"/>
                  <a:gd name="connsiteX10" fmla="*/ 14966 w 30139"/>
                  <a:gd name="connsiteY10" fmla="*/ 50660 h 50510"/>
                  <a:gd name="connsiteX11" fmla="*/ 29754 w 30139"/>
                  <a:gd name="connsiteY11" fmla="*/ 27476 h 50510"/>
                  <a:gd name="connsiteX12" fmla="*/ 29754 w 30139"/>
                  <a:gd name="connsiteY12" fmla="*/ 24292 h 50510"/>
                  <a:gd name="connsiteX13" fmla="*/ 6878 w 30139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39" h="50510">
                    <a:moveTo>
                      <a:pt x="23060" y="29900"/>
                    </a:moveTo>
                    <a:cubicBezTo>
                      <a:pt x="22868" y="40367"/>
                      <a:pt x="21003" y="45040"/>
                      <a:pt x="14966" y="45040"/>
                    </a:cubicBezTo>
                    <a:cubicBezTo>
                      <a:pt x="10132" y="45040"/>
                      <a:pt x="6959" y="41495"/>
                      <a:pt x="6878" y="29900"/>
                    </a:cubicBezTo>
                    <a:close/>
                    <a:moveTo>
                      <a:pt x="6878" y="24292"/>
                    </a:moveTo>
                    <a:lnTo>
                      <a:pt x="6878" y="21576"/>
                    </a:lnTo>
                    <a:cubicBezTo>
                      <a:pt x="6878" y="9700"/>
                      <a:pt x="9562" y="5757"/>
                      <a:pt x="15896" y="5757"/>
                    </a:cubicBezTo>
                    <a:cubicBezTo>
                      <a:pt x="21003" y="5757"/>
                      <a:pt x="23153" y="10529"/>
                      <a:pt x="23990" y="14947"/>
                    </a:cubicBezTo>
                    <a:lnTo>
                      <a:pt x="30312" y="14180"/>
                    </a:lnTo>
                    <a:cubicBezTo>
                      <a:pt x="29295" y="6891"/>
                      <a:pt x="23804" y="149"/>
                      <a:pt x="14966" y="149"/>
                    </a:cubicBezTo>
                    <a:cubicBezTo>
                      <a:pt x="4820" y="149"/>
                      <a:pt x="172" y="7813"/>
                      <a:pt x="172" y="25408"/>
                    </a:cubicBezTo>
                    <a:cubicBezTo>
                      <a:pt x="172" y="42984"/>
                      <a:pt x="4820" y="50660"/>
                      <a:pt x="14966" y="50660"/>
                    </a:cubicBezTo>
                    <a:cubicBezTo>
                      <a:pt x="25199" y="50660"/>
                      <a:pt x="29754" y="41495"/>
                      <a:pt x="29754" y="27476"/>
                    </a:cubicBezTo>
                    <a:lnTo>
                      <a:pt x="29754" y="24292"/>
                    </a:lnTo>
                    <a:lnTo>
                      <a:pt x="6878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603C7F6-1B55-46E2-982B-1396A52D7D4E}"/>
                  </a:ext>
                </a:extLst>
              </p:cNvPr>
              <p:cNvSpPr/>
              <p:nvPr/>
            </p:nvSpPr>
            <p:spPr>
              <a:xfrm flipV="1">
                <a:off x="1516876" y="5160613"/>
                <a:ext cx="30139" cy="50510"/>
              </a:xfrm>
              <a:custGeom>
                <a:avLst/>
                <a:gdLst>
                  <a:gd name="connsiteX0" fmla="*/ 23066 w 30139"/>
                  <a:gd name="connsiteY0" fmla="*/ 29900 h 50510"/>
                  <a:gd name="connsiteX1" fmla="*/ 14972 w 30139"/>
                  <a:gd name="connsiteY1" fmla="*/ 45040 h 50510"/>
                  <a:gd name="connsiteX2" fmla="*/ 6884 w 30139"/>
                  <a:gd name="connsiteY2" fmla="*/ 29900 h 50510"/>
                  <a:gd name="connsiteX3" fmla="*/ 6884 w 30139"/>
                  <a:gd name="connsiteY3" fmla="*/ 24292 h 50510"/>
                  <a:gd name="connsiteX4" fmla="*/ 6884 w 30139"/>
                  <a:gd name="connsiteY4" fmla="*/ 21576 h 50510"/>
                  <a:gd name="connsiteX5" fmla="*/ 15902 w 30139"/>
                  <a:gd name="connsiteY5" fmla="*/ 5757 h 50510"/>
                  <a:gd name="connsiteX6" fmla="*/ 23996 w 30139"/>
                  <a:gd name="connsiteY6" fmla="*/ 14947 h 50510"/>
                  <a:gd name="connsiteX7" fmla="*/ 30318 w 30139"/>
                  <a:gd name="connsiteY7" fmla="*/ 14180 h 50510"/>
                  <a:gd name="connsiteX8" fmla="*/ 14972 w 30139"/>
                  <a:gd name="connsiteY8" fmla="*/ 149 h 50510"/>
                  <a:gd name="connsiteX9" fmla="*/ 178 w 30139"/>
                  <a:gd name="connsiteY9" fmla="*/ 25408 h 50510"/>
                  <a:gd name="connsiteX10" fmla="*/ 14972 w 30139"/>
                  <a:gd name="connsiteY10" fmla="*/ 50660 h 50510"/>
                  <a:gd name="connsiteX11" fmla="*/ 29772 w 30139"/>
                  <a:gd name="connsiteY11" fmla="*/ 27476 h 50510"/>
                  <a:gd name="connsiteX12" fmla="*/ 29772 w 30139"/>
                  <a:gd name="connsiteY12" fmla="*/ 24292 h 50510"/>
                  <a:gd name="connsiteX13" fmla="*/ 6884 w 30139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39" h="50510">
                    <a:moveTo>
                      <a:pt x="23066" y="29900"/>
                    </a:moveTo>
                    <a:cubicBezTo>
                      <a:pt x="22868" y="40367"/>
                      <a:pt x="21021" y="45040"/>
                      <a:pt x="14972" y="45040"/>
                    </a:cubicBezTo>
                    <a:cubicBezTo>
                      <a:pt x="10138" y="45040"/>
                      <a:pt x="6965" y="41495"/>
                      <a:pt x="6884" y="29900"/>
                    </a:cubicBezTo>
                    <a:close/>
                    <a:moveTo>
                      <a:pt x="6884" y="24292"/>
                    </a:moveTo>
                    <a:lnTo>
                      <a:pt x="6884" y="21576"/>
                    </a:lnTo>
                    <a:cubicBezTo>
                      <a:pt x="6884" y="9700"/>
                      <a:pt x="9568" y="5757"/>
                      <a:pt x="15902" y="5757"/>
                    </a:cubicBezTo>
                    <a:cubicBezTo>
                      <a:pt x="21021" y="5757"/>
                      <a:pt x="23153" y="10529"/>
                      <a:pt x="23996" y="14947"/>
                    </a:cubicBezTo>
                    <a:lnTo>
                      <a:pt x="30318" y="14180"/>
                    </a:lnTo>
                    <a:cubicBezTo>
                      <a:pt x="29301" y="6891"/>
                      <a:pt x="23816" y="149"/>
                      <a:pt x="14972" y="149"/>
                    </a:cubicBezTo>
                    <a:cubicBezTo>
                      <a:pt x="4826" y="149"/>
                      <a:pt x="178" y="7813"/>
                      <a:pt x="178" y="25408"/>
                    </a:cubicBezTo>
                    <a:cubicBezTo>
                      <a:pt x="178" y="42984"/>
                      <a:pt x="4826" y="50660"/>
                      <a:pt x="14972" y="50660"/>
                    </a:cubicBezTo>
                    <a:cubicBezTo>
                      <a:pt x="25198" y="50660"/>
                      <a:pt x="29772" y="41495"/>
                      <a:pt x="29772" y="27476"/>
                    </a:cubicBezTo>
                    <a:lnTo>
                      <a:pt x="29772" y="24292"/>
                    </a:lnTo>
                    <a:lnTo>
                      <a:pt x="6884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F9B11E4-01ED-414E-8C7C-2F4364893D66}"/>
                  </a:ext>
                </a:extLst>
              </p:cNvPr>
              <p:cNvSpPr/>
              <p:nvPr/>
            </p:nvSpPr>
            <p:spPr>
              <a:xfrm flipV="1">
                <a:off x="1555949" y="5160616"/>
                <a:ext cx="19181" cy="49563"/>
              </a:xfrm>
              <a:custGeom>
                <a:avLst/>
                <a:gdLst>
                  <a:gd name="connsiteX0" fmla="*/ 181 w 19181"/>
                  <a:gd name="connsiteY0" fmla="*/ 48781 h 49563"/>
                  <a:gd name="connsiteX1" fmla="*/ 6887 w 19181"/>
                  <a:gd name="connsiteY1" fmla="*/ 48781 h 49563"/>
                  <a:gd name="connsiteX2" fmla="*/ 6887 w 19181"/>
                  <a:gd name="connsiteY2" fmla="*/ 42881 h 49563"/>
                  <a:gd name="connsiteX3" fmla="*/ 7066 w 19181"/>
                  <a:gd name="connsiteY3" fmla="*/ 42881 h 49563"/>
                  <a:gd name="connsiteX4" fmla="*/ 19363 w 19181"/>
                  <a:gd name="connsiteY4" fmla="*/ 49716 h 49563"/>
                  <a:gd name="connsiteX5" fmla="*/ 19363 w 19181"/>
                  <a:gd name="connsiteY5" fmla="*/ 43354 h 49563"/>
                  <a:gd name="connsiteX6" fmla="*/ 6887 w 19181"/>
                  <a:gd name="connsiteY6" fmla="*/ 34750 h 49563"/>
                  <a:gd name="connsiteX7" fmla="*/ 6887 w 19181"/>
                  <a:gd name="connsiteY7" fmla="*/ 152 h 49563"/>
                  <a:gd name="connsiteX8" fmla="*/ 181 w 19181"/>
                  <a:gd name="connsiteY8" fmla="*/ 152 h 49563"/>
                  <a:gd name="connsiteX9" fmla="*/ 181 w 19181"/>
                  <a:gd name="connsiteY9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1" h="49563">
                    <a:moveTo>
                      <a:pt x="181" y="48781"/>
                    </a:moveTo>
                    <a:lnTo>
                      <a:pt x="6887" y="48781"/>
                    </a:lnTo>
                    <a:lnTo>
                      <a:pt x="6887" y="42881"/>
                    </a:lnTo>
                    <a:lnTo>
                      <a:pt x="7066" y="42881"/>
                    </a:lnTo>
                    <a:cubicBezTo>
                      <a:pt x="11089" y="48781"/>
                      <a:pt x="14051" y="49716"/>
                      <a:pt x="19363" y="49716"/>
                    </a:cubicBezTo>
                    <a:lnTo>
                      <a:pt x="19363" y="43354"/>
                    </a:lnTo>
                    <a:cubicBezTo>
                      <a:pt x="14330" y="43354"/>
                      <a:pt x="10506" y="41672"/>
                      <a:pt x="6887" y="34750"/>
                    </a:cubicBezTo>
                    <a:lnTo>
                      <a:pt x="6887" y="152"/>
                    </a:lnTo>
                    <a:lnTo>
                      <a:pt x="181" y="152"/>
                    </a:lnTo>
                    <a:lnTo>
                      <a:pt x="181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4FEF9BA-AB18-4EBD-AC92-2371919661E6}"/>
                  </a:ext>
                </a:extLst>
              </p:cNvPr>
              <p:cNvSpPr/>
              <p:nvPr/>
            </p:nvSpPr>
            <p:spPr>
              <a:xfrm flipV="1">
                <a:off x="1582667" y="5142654"/>
                <a:ext cx="6693" cy="67525"/>
              </a:xfrm>
              <a:custGeom>
                <a:avLst/>
                <a:gdLst>
                  <a:gd name="connsiteX0" fmla="*/ 0 w 6693"/>
                  <a:gd name="connsiteY0" fmla="*/ 48756 h 67525"/>
                  <a:gd name="connsiteX1" fmla="*/ 6694 w 6693"/>
                  <a:gd name="connsiteY1" fmla="*/ 48756 h 67525"/>
                  <a:gd name="connsiteX2" fmla="*/ 6694 w 6693"/>
                  <a:gd name="connsiteY2" fmla="*/ 127 h 67525"/>
                  <a:gd name="connsiteX3" fmla="*/ 0 w 6693"/>
                  <a:gd name="connsiteY3" fmla="*/ 127 h 67525"/>
                  <a:gd name="connsiteX4" fmla="*/ 0 w 6693"/>
                  <a:gd name="connsiteY4" fmla="*/ 67653 h 67525"/>
                  <a:gd name="connsiteX5" fmla="*/ 6694 w 6693"/>
                  <a:gd name="connsiteY5" fmla="*/ 67653 h 67525"/>
                  <a:gd name="connsiteX6" fmla="*/ 6694 w 6693"/>
                  <a:gd name="connsiteY6" fmla="*/ 59803 h 67525"/>
                  <a:gd name="connsiteX7" fmla="*/ 0 w 6693"/>
                  <a:gd name="connsiteY7" fmla="*/ 59803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3" h="67525">
                    <a:moveTo>
                      <a:pt x="0" y="48756"/>
                    </a:moveTo>
                    <a:lnTo>
                      <a:pt x="6694" y="48756"/>
                    </a:lnTo>
                    <a:lnTo>
                      <a:pt x="6694" y="127"/>
                    </a:lnTo>
                    <a:lnTo>
                      <a:pt x="0" y="127"/>
                    </a:lnTo>
                    <a:close/>
                    <a:moveTo>
                      <a:pt x="0" y="67653"/>
                    </a:moveTo>
                    <a:lnTo>
                      <a:pt x="6694" y="67653"/>
                    </a:lnTo>
                    <a:lnTo>
                      <a:pt x="6694" y="59803"/>
                    </a:lnTo>
                    <a:lnTo>
                      <a:pt x="0" y="59803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E75EEAE3-A746-486E-B948-2A63C94A7333}"/>
                  </a:ext>
                </a:extLst>
              </p:cNvPr>
              <p:cNvSpPr/>
              <p:nvPr/>
            </p:nvSpPr>
            <p:spPr>
              <a:xfrm flipV="1">
                <a:off x="1603037" y="5160616"/>
                <a:ext cx="27920" cy="49563"/>
              </a:xfrm>
              <a:custGeom>
                <a:avLst/>
                <a:gdLst>
                  <a:gd name="connsiteX0" fmla="*/ 188 w 27920"/>
                  <a:gd name="connsiteY0" fmla="*/ 48781 h 49563"/>
                  <a:gd name="connsiteX1" fmla="*/ 6516 w 27920"/>
                  <a:gd name="connsiteY1" fmla="*/ 48781 h 49563"/>
                  <a:gd name="connsiteX2" fmla="*/ 6516 w 27920"/>
                  <a:gd name="connsiteY2" fmla="*/ 43454 h 49563"/>
                  <a:gd name="connsiteX3" fmla="*/ 17498 w 27920"/>
                  <a:gd name="connsiteY3" fmla="*/ 49716 h 49563"/>
                  <a:gd name="connsiteX4" fmla="*/ 28109 w 27920"/>
                  <a:gd name="connsiteY4" fmla="*/ 36999 h 49563"/>
                  <a:gd name="connsiteX5" fmla="*/ 28109 w 27920"/>
                  <a:gd name="connsiteY5" fmla="*/ 152 h 49563"/>
                  <a:gd name="connsiteX6" fmla="*/ 21409 w 27920"/>
                  <a:gd name="connsiteY6" fmla="*/ 152 h 49563"/>
                  <a:gd name="connsiteX7" fmla="*/ 21409 w 27920"/>
                  <a:gd name="connsiteY7" fmla="*/ 36065 h 49563"/>
                  <a:gd name="connsiteX8" fmla="*/ 16098 w 27920"/>
                  <a:gd name="connsiteY8" fmla="*/ 44096 h 49563"/>
                  <a:gd name="connsiteX9" fmla="*/ 6882 w 27920"/>
                  <a:gd name="connsiteY9" fmla="*/ 38121 h 49563"/>
                  <a:gd name="connsiteX10" fmla="*/ 6882 w 27920"/>
                  <a:gd name="connsiteY10" fmla="*/ 152 h 49563"/>
                  <a:gd name="connsiteX11" fmla="*/ 188 w 27920"/>
                  <a:gd name="connsiteY11" fmla="*/ 152 h 49563"/>
                  <a:gd name="connsiteX12" fmla="*/ 188 w 27920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20" h="49563">
                    <a:moveTo>
                      <a:pt x="188" y="48781"/>
                    </a:moveTo>
                    <a:lnTo>
                      <a:pt x="6516" y="48781"/>
                    </a:lnTo>
                    <a:lnTo>
                      <a:pt x="6516" y="43454"/>
                    </a:lnTo>
                    <a:cubicBezTo>
                      <a:pt x="9677" y="46725"/>
                      <a:pt x="14325" y="49716"/>
                      <a:pt x="17498" y="49716"/>
                    </a:cubicBezTo>
                    <a:cubicBezTo>
                      <a:pt x="24192" y="49716"/>
                      <a:pt x="28109" y="45984"/>
                      <a:pt x="28109" y="36999"/>
                    </a:cubicBezTo>
                    <a:lnTo>
                      <a:pt x="28109" y="152"/>
                    </a:lnTo>
                    <a:lnTo>
                      <a:pt x="21409" y="152"/>
                    </a:lnTo>
                    <a:lnTo>
                      <a:pt x="21409" y="36065"/>
                    </a:lnTo>
                    <a:cubicBezTo>
                      <a:pt x="21409" y="41672"/>
                      <a:pt x="19736" y="44096"/>
                      <a:pt x="16098" y="44096"/>
                    </a:cubicBezTo>
                    <a:cubicBezTo>
                      <a:pt x="12850" y="44096"/>
                      <a:pt x="9863" y="41871"/>
                      <a:pt x="6882" y="38121"/>
                    </a:cubicBezTo>
                    <a:lnTo>
                      <a:pt x="6882" y="152"/>
                    </a:lnTo>
                    <a:lnTo>
                      <a:pt x="188" y="152"/>
                    </a:lnTo>
                    <a:lnTo>
                      <a:pt x="188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0BBE154-B15E-44EF-A486-F09E3C54CA3D}"/>
                  </a:ext>
                </a:extLst>
              </p:cNvPr>
              <p:cNvSpPr/>
              <p:nvPr/>
            </p:nvSpPr>
            <p:spPr>
              <a:xfrm flipV="1">
                <a:off x="1642121" y="5160614"/>
                <a:ext cx="33498" cy="65469"/>
              </a:xfrm>
              <a:custGeom>
                <a:avLst/>
                <a:gdLst>
                  <a:gd name="connsiteX0" fmla="*/ 15822 w 33498"/>
                  <a:gd name="connsiteY0" fmla="*/ 36075 h 65469"/>
                  <a:gd name="connsiteX1" fmla="*/ 22899 w 33498"/>
                  <a:gd name="connsiteY1" fmla="*/ 48318 h 65469"/>
                  <a:gd name="connsiteX2" fmla="*/ 15822 w 33498"/>
                  <a:gd name="connsiteY2" fmla="*/ 60573 h 65469"/>
                  <a:gd name="connsiteX3" fmla="*/ 8756 w 33498"/>
                  <a:gd name="connsiteY3" fmla="*/ 48318 h 65469"/>
                  <a:gd name="connsiteX4" fmla="*/ 15822 w 33498"/>
                  <a:gd name="connsiteY4" fmla="*/ 36075 h 65469"/>
                  <a:gd name="connsiteX5" fmla="*/ 12853 w 33498"/>
                  <a:gd name="connsiteY5" fmla="*/ 18673 h 65469"/>
                  <a:gd name="connsiteX6" fmla="*/ 6333 w 33498"/>
                  <a:gd name="connsiteY6" fmla="*/ 12019 h 65469"/>
                  <a:gd name="connsiteX7" fmla="*/ 16937 w 33498"/>
                  <a:gd name="connsiteY7" fmla="*/ 5203 h 65469"/>
                  <a:gd name="connsiteX8" fmla="*/ 27002 w 33498"/>
                  <a:gd name="connsiteY8" fmla="*/ 12113 h 65469"/>
                  <a:gd name="connsiteX9" fmla="*/ 12853 w 33498"/>
                  <a:gd name="connsiteY9" fmla="*/ 18673 h 65469"/>
                  <a:gd name="connsiteX10" fmla="*/ 33696 w 33498"/>
                  <a:gd name="connsiteY10" fmla="*/ 59452 h 65469"/>
                  <a:gd name="connsiteX11" fmla="*/ 31743 w 33498"/>
                  <a:gd name="connsiteY11" fmla="*/ 59620 h 65469"/>
                  <a:gd name="connsiteX12" fmla="*/ 27554 w 33498"/>
                  <a:gd name="connsiteY12" fmla="*/ 57770 h 65469"/>
                  <a:gd name="connsiteX13" fmla="*/ 29041 w 33498"/>
                  <a:gd name="connsiteY13" fmla="*/ 48405 h 65469"/>
                  <a:gd name="connsiteX14" fmla="*/ 16007 w 33498"/>
                  <a:gd name="connsiteY14" fmla="*/ 31010 h 65469"/>
                  <a:gd name="connsiteX15" fmla="*/ 11545 w 33498"/>
                  <a:gd name="connsiteY15" fmla="*/ 31390 h 65469"/>
                  <a:gd name="connsiteX16" fmla="*/ 8205 w 33498"/>
                  <a:gd name="connsiteY16" fmla="*/ 28212 h 65469"/>
                  <a:gd name="connsiteX17" fmla="*/ 19918 w 33498"/>
                  <a:gd name="connsiteY17" fmla="*/ 23247 h 65469"/>
                  <a:gd name="connsiteX18" fmla="*/ 33126 w 33498"/>
                  <a:gd name="connsiteY18" fmla="*/ 11552 h 65469"/>
                  <a:gd name="connsiteX19" fmla="*/ 16745 w 33498"/>
                  <a:gd name="connsiteY19" fmla="*/ 150 h 65469"/>
                  <a:gd name="connsiteX20" fmla="*/ 197 w 33498"/>
                  <a:gd name="connsiteY20" fmla="*/ 10617 h 65469"/>
                  <a:gd name="connsiteX21" fmla="*/ 7269 w 33498"/>
                  <a:gd name="connsiteY21" fmla="*/ 20356 h 65469"/>
                  <a:gd name="connsiteX22" fmla="*/ 2050 w 33498"/>
                  <a:gd name="connsiteY22" fmla="*/ 26898 h 65469"/>
                  <a:gd name="connsiteX23" fmla="*/ 8384 w 33498"/>
                  <a:gd name="connsiteY23" fmla="*/ 33359 h 65469"/>
                  <a:gd name="connsiteX24" fmla="*/ 2620 w 33498"/>
                  <a:gd name="connsiteY24" fmla="*/ 47284 h 65469"/>
                  <a:gd name="connsiteX25" fmla="*/ 16664 w 33498"/>
                  <a:gd name="connsiteY25" fmla="*/ 65620 h 65469"/>
                  <a:gd name="connsiteX26" fmla="*/ 25509 w 33498"/>
                  <a:gd name="connsiteY26" fmla="*/ 61128 h 65469"/>
                  <a:gd name="connsiteX27" fmla="*/ 33696 w 33498"/>
                  <a:gd name="connsiteY27" fmla="*/ 65620 h 65469"/>
                  <a:gd name="connsiteX28" fmla="*/ 33696 w 33498"/>
                  <a:gd name="connsiteY28" fmla="*/ 59452 h 6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498" h="65469">
                    <a:moveTo>
                      <a:pt x="15822" y="36075"/>
                    </a:moveTo>
                    <a:cubicBezTo>
                      <a:pt x="19726" y="36075"/>
                      <a:pt x="22899" y="39066"/>
                      <a:pt x="22899" y="48318"/>
                    </a:cubicBezTo>
                    <a:cubicBezTo>
                      <a:pt x="22899" y="57576"/>
                      <a:pt x="19726" y="60573"/>
                      <a:pt x="15822" y="60573"/>
                    </a:cubicBezTo>
                    <a:cubicBezTo>
                      <a:pt x="11917" y="60573"/>
                      <a:pt x="8756" y="57576"/>
                      <a:pt x="8756" y="48318"/>
                    </a:cubicBezTo>
                    <a:cubicBezTo>
                      <a:pt x="8756" y="39066"/>
                      <a:pt x="11917" y="36075"/>
                      <a:pt x="15822" y="36075"/>
                    </a:cubicBezTo>
                    <a:moveTo>
                      <a:pt x="12853" y="18673"/>
                    </a:moveTo>
                    <a:cubicBezTo>
                      <a:pt x="8936" y="16985"/>
                      <a:pt x="6333" y="14742"/>
                      <a:pt x="6333" y="12019"/>
                    </a:cubicBezTo>
                    <a:cubicBezTo>
                      <a:pt x="6333" y="8013"/>
                      <a:pt x="9692" y="5203"/>
                      <a:pt x="16937" y="5203"/>
                    </a:cubicBezTo>
                    <a:cubicBezTo>
                      <a:pt x="24387" y="5203"/>
                      <a:pt x="27002" y="8181"/>
                      <a:pt x="27002" y="12113"/>
                    </a:cubicBezTo>
                    <a:cubicBezTo>
                      <a:pt x="27002" y="16605"/>
                      <a:pt x="18611" y="17359"/>
                      <a:pt x="12853" y="18673"/>
                    </a:cubicBezTo>
                    <a:moveTo>
                      <a:pt x="33696" y="59452"/>
                    </a:moveTo>
                    <a:cubicBezTo>
                      <a:pt x="32946" y="59620"/>
                      <a:pt x="32388" y="59620"/>
                      <a:pt x="31743" y="59620"/>
                    </a:cubicBezTo>
                    <a:cubicBezTo>
                      <a:pt x="29977" y="59620"/>
                      <a:pt x="28756" y="58904"/>
                      <a:pt x="27554" y="57770"/>
                    </a:cubicBezTo>
                    <a:cubicBezTo>
                      <a:pt x="28490" y="54779"/>
                      <a:pt x="29041" y="52330"/>
                      <a:pt x="29041" y="48405"/>
                    </a:cubicBezTo>
                    <a:cubicBezTo>
                      <a:pt x="29041" y="36243"/>
                      <a:pt x="23451" y="31010"/>
                      <a:pt x="16007" y="31010"/>
                    </a:cubicBezTo>
                    <a:cubicBezTo>
                      <a:pt x="14520" y="31010"/>
                      <a:pt x="13045" y="31390"/>
                      <a:pt x="11545" y="31390"/>
                    </a:cubicBezTo>
                    <a:cubicBezTo>
                      <a:pt x="10430" y="31109"/>
                      <a:pt x="8205" y="30088"/>
                      <a:pt x="8205" y="28212"/>
                    </a:cubicBezTo>
                    <a:cubicBezTo>
                      <a:pt x="8205" y="24761"/>
                      <a:pt x="13683" y="24549"/>
                      <a:pt x="19918" y="23247"/>
                    </a:cubicBezTo>
                    <a:cubicBezTo>
                      <a:pt x="26891" y="21751"/>
                      <a:pt x="33126" y="19514"/>
                      <a:pt x="33126" y="11552"/>
                    </a:cubicBezTo>
                    <a:cubicBezTo>
                      <a:pt x="33126" y="5203"/>
                      <a:pt x="27002" y="150"/>
                      <a:pt x="16745" y="150"/>
                    </a:cubicBezTo>
                    <a:cubicBezTo>
                      <a:pt x="5781" y="150"/>
                      <a:pt x="197" y="4256"/>
                      <a:pt x="197" y="10617"/>
                    </a:cubicBezTo>
                    <a:cubicBezTo>
                      <a:pt x="197" y="14916"/>
                      <a:pt x="2887" y="18480"/>
                      <a:pt x="7269" y="20356"/>
                    </a:cubicBezTo>
                    <a:cubicBezTo>
                      <a:pt x="4374" y="21278"/>
                      <a:pt x="2050" y="23614"/>
                      <a:pt x="2050" y="26898"/>
                    </a:cubicBezTo>
                    <a:cubicBezTo>
                      <a:pt x="2050" y="30536"/>
                      <a:pt x="5223" y="32792"/>
                      <a:pt x="8384" y="33359"/>
                    </a:cubicBezTo>
                    <a:cubicBezTo>
                      <a:pt x="4566" y="36075"/>
                      <a:pt x="2620" y="42243"/>
                      <a:pt x="2620" y="47284"/>
                    </a:cubicBezTo>
                    <a:cubicBezTo>
                      <a:pt x="2620" y="58904"/>
                      <a:pt x="8205" y="65620"/>
                      <a:pt x="16664" y="65620"/>
                    </a:cubicBezTo>
                    <a:cubicBezTo>
                      <a:pt x="19844" y="65620"/>
                      <a:pt x="23922" y="64224"/>
                      <a:pt x="25509" y="61128"/>
                    </a:cubicBezTo>
                    <a:cubicBezTo>
                      <a:pt x="27002" y="63757"/>
                      <a:pt x="29593" y="65620"/>
                      <a:pt x="33696" y="65620"/>
                    </a:cubicBezTo>
                    <a:lnTo>
                      <a:pt x="33696" y="5945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3FD283A-C433-4DD9-B3EA-FAE198F2E01B}"/>
                </a:ext>
              </a:extLst>
            </p:cNvPr>
            <p:cNvSpPr/>
            <p:nvPr/>
          </p:nvSpPr>
          <p:spPr>
            <a:xfrm flipV="1">
              <a:off x="182580" y="6288677"/>
              <a:ext cx="480756" cy="483304"/>
            </a:xfrm>
            <a:custGeom>
              <a:avLst/>
              <a:gdLst>
                <a:gd name="connsiteX0" fmla="*/ 71 w 480756"/>
                <a:gd name="connsiteY0" fmla="*/ 241725 h 483304"/>
                <a:gd name="connsiteX1" fmla="*/ 240449 w 480756"/>
                <a:gd name="connsiteY1" fmla="*/ 483368 h 483304"/>
                <a:gd name="connsiteX2" fmla="*/ 480827 w 480756"/>
                <a:gd name="connsiteY2" fmla="*/ 241725 h 483304"/>
                <a:gd name="connsiteX3" fmla="*/ 240449 w 480756"/>
                <a:gd name="connsiteY3" fmla="*/ 63 h 483304"/>
                <a:gd name="connsiteX4" fmla="*/ 71 w 480756"/>
                <a:gd name="connsiteY4" fmla="*/ 241725 h 48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56" h="483304">
                  <a:moveTo>
                    <a:pt x="71" y="241725"/>
                  </a:moveTo>
                  <a:cubicBezTo>
                    <a:pt x="71" y="374970"/>
                    <a:pt x="107899" y="483368"/>
                    <a:pt x="240449" y="483368"/>
                  </a:cubicBezTo>
                  <a:cubicBezTo>
                    <a:pt x="373000" y="483368"/>
                    <a:pt x="480827" y="374970"/>
                    <a:pt x="480827" y="241725"/>
                  </a:cubicBezTo>
                  <a:cubicBezTo>
                    <a:pt x="480827" y="108480"/>
                    <a:pt x="373000" y="63"/>
                    <a:pt x="240449" y="63"/>
                  </a:cubicBezTo>
                  <a:cubicBezTo>
                    <a:pt x="107899" y="63"/>
                    <a:pt x="71" y="108480"/>
                    <a:pt x="71" y="241725"/>
                  </a:cubicBezTo>
                </a:path>
              </a:pathLst>
            </a:custGeom>
            <a:solidFill>
              <a:srgbClr val="FFFFFF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891F3E1-C9EB-4B1A-8A0D-301030E74521}"/>
                </a:ext>
              </a:extLst>
            </p:cNvPr>
            <p:cNvSpPr/>
            <p:nvPr/>
          </p:nvSpPr>
          <p:spPr>
            <a:xfrm flipV="1">
              <a:off x="230017" y="6674068"/>
              <a:ext cx="392513" cy="104435"/>
            </a:xfrm>
            <a:custGeom>
              <a:avLst/>
              <a:gdLst>
                <a:gd name="connsiteX0" fmla="*/ 193137 w 392513"/>
                <a:gd name="connsiteY0" fmla="*/ 710 h 104435"/>
                <a:gd name="connsiteX1" fmla="*/ 110 w 392513"/>
                <a:gd name="connsiteY1" fmla="*/ 95774 h 104435"/>
                <a:gd name="connsiteX2" fmla="*/ 110 w 392513"/>
                <a:gd name="connsiteY2" fmla="*/ 87 h 104435"/>
                <a:gd name="connsiteX3" fmla="*/ 392623 w 392513"/>
                <a:gd name="connsiteY3" fmla="*/ 87 h 104435"/>
                <a:gd name="connsiteX4" fmla="*/ 392623 w 392513"/>
                <a:gd name="connsiteY4" fmla="*/ 104522 h 104435"/>
                <a:gd name="connsiteX5" fmla="*/ 193137 w 392513"/>
                <a:gd name="connsiteY5" fmla="*/ 710 h 10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513" h="104435">
                  <a:moveTo>
                    <a:pt x="193137" y="710"/>
                  </a:moveTo>
                  <a:cubicBezTo>
                    <a:pt x="114761" y="710"/>
                    <a:pt x="44894" y="37962"/>
                    <a:pt x="110" y="95774"/>
                  </a:cubicBezTo>
                  <a:lnTo>
                    <a:pt x="110" y="87"/>
                  </a:lnTo>
                  <a:lnTo>
                    <a:pt x="392623" y="87"/>
                  </a:lnTo>
                  <a:lnTo>
                    <a:pt x="392623" y="104522"/>
                  </a:lnTo>
                  <a:cubicBezTo>
                    <a:pt x="348272" y="41744"/>
                    <a:pt x="275387" y="710"/>
                    <a:pt x="193137" y="710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E58C9EB-7571-4B36-8233-78D96095E0C7}"/>
                </a:ext>
              </a:extLst>
            </p:cNvPr>
            <p:cNvSpPr/>
            <p:nvPr/>
          </p:nvSpPr>
          <p:spPr>
            <a:xfrm flipV="1">
              <a:off x="195179" y="6294635"/>
              <a:ext cx="233529" cy="158640"/>
            </a:xfrm>
            <a:custGeom>
              <a:avLst/>
              <a:gdLst>
                <a:gd name="connsiteX0" fmla="*/ 233640 w 233529"/>
                <a:gd name="connsiteY0" fmla="*/ 113650 h 158640"/>
                <a:gd name="connsiteX1" fmla="*/ 174836 w 233529"/>
                <a:gd name="connsiteY1" fmla="*/ 158684 h 158640"/>
                <a:gd name="connsiteX2" fmla="*/ 110 w 233529"/>
                <a:gd name="connsiteY2" fmla="*/ 44 h 158640"/>
                <a:gd name="connsiteX3" fmla="*/ 102955 w 233529"/>
                <a:gd name="connsiteY3" fmla="*/ 69912 h 158640"/>
                <a:gd name="connsiteX4" fmla="*/ 233640 w 233529"/>
                <a:gd name="connsiteY4" fmla="*/ 113650 h 1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529" h="158640">
                  <a:moveTo>
                    <a:pt x="233640" y="113650"/>
                  </a:moveTo>
                  <a:cubicBezTo>
                    <a:pt x="215884" y="130074"/>
                    <a:pt x="196299" y="145214"/>
                    <a:pt x="174836" y="158684"/>
                  </a:cubicBezTo>
                  <a:cubicBezTo>
                    <a:pt x="92847" y="140005"/>
                    <a:pt x="26649" y="79115"/>
                    <a:pt x="110" y="44"/>
                  </a:cubicBezTo>
                  <a:cubicBezTo>
                    <a:pt x="15127" y="13657"/>
                    <a:pt x="51025" y="43551"/>
                    <a:pt x="102955" y="69912"/>
                  </a:cubicBezTo>
                  <a:cubicBezTo>
                    <a:pt x="136727" y="87052"/>
                    <a:pt x="181102" y="104498"/>
                    <a:pt x="233640" y="113650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564397A-2046-4182-9829-08E5D21ECDE0}"/>
                </a:ext>
              </a:extLst>
            </p:cNvPr>
            <p:cNvSpPr/>
            <p:nvPr/>
          </p:nvSpPr>
          <p:spPr>
            <a:xfrm flipV="1">
              <a:off x="444771" y="6289668"/>
              <a:ext cx="123526" cy="48261"/>
            </a:xfrm>
            <a:custGeom>
              <a:avLst/>
              <a:gdLst>
                <a:gd name="connsiteX0" fmla="*/ 123660 w 123526"/>
                <a:gd name="connsiteY0" fmla="*/ 25 h 48261"/>
                <a:gd name="connsiteX1" fmla="*/ 133 w 123526"/>
                <a:gd name="connsiteY1" fmla="*/ 48286 h 48261"/>
                <a:gd name="connsiteX2" fmla="*/ 57127 w 123526"/>
                <a:gd name="connsiteY2" fmla="*/ 4816 h 48261"/>
                <a:gd name="connsiteX3" fmla="*/ 123660 w 123526"/>
                <a:gd name="connsiteY3" fmla="*/ 25 h 4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26" h="48261">
                  <a:moveTo>
                    <a:pt x="123660" y="25"/>
                  </a:moveTo>
                  <a:cubicBezTo>
                    <a:pt x="88704" y="26760"/>
                    <a:pt x="46287" y="44099"/>
                    <a:pt x="133" y="48286"/>
                  </a:cubicBezTo>
                  <a:cubicBezTo>
                    <a:pt x="21087" y="34822"/>
                    <a:pt x="40046" y="20236"/>
                    <a:pt x="57127" y="4816"/>
                  </a:cubicBezTo>
                  <a:cubicBezTo>
                    <a:pt x="78429" y="4916"/>
                    <a:pt x="100647" y="3458"/>
                    <a:pt x="123660" y="25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DD221D1-7BAB-4316-B364-421328344508}"/>
                </a:ext>
              </a:extLst>
            </p:cNvPr>
            <p:cNvSpPr/>
            <p:nvPr/>
          </p:nvSpPr>
          <p:spPr>
            <a:xfrm flipV="1">
              <a:off x="373962" y="6288678"/>
              <a:ext cx="118556" cy="50068"/>
            </a:xfrm>
            <a:custGeom>
              <a:avLst/>
              <a:gdLst>
                <a:gd name="connsiteX0" fmla="*/ 118677 w 118556"/>
                <a:gd name="connsiteY0" fmla="*/ 5527 h 50068"/>
                <a:gd name="connsiteX1" fmla="*/ 58733 w 118556"/>
                <a:gd name="connsiteY1" fmla="*/ 49795 h 50068"/>
                <a:gd name="connsiteX2" fmla="*/ 46821 w 118556"/>
                <a:gd name="connsiteY2" fmla="*/ 50094 h 50068"/>
                <a:gd name="connsiteX3" fmla="*/ 121 w 118556"/>
                <a:gd name="connsiteY3" fmla="*/ 45508 h 50068"/>
                <a:gd name="connsiteX4" fmla="*/ 58057 w 118556"/>
                <a:gd name="connsiteY4" fmla="*/ 26 h 50068"/>
                <a:gd name="connsiteX5" fmla="*/ 118677 w 118556"/>
                <a:gd name="connsiteY5" fmla="*/ 5527 h 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56" h="50068">
                  <a:moveTo>
                    <a:pt x="118677" y="5527"/>
                  </a:moveTo>
                  <a:cubicBezTo>
                    <a:pt x="100753" y="21309"/>
                    <a:pt x="80809" y="36169"/>
                    <a:pt x="58733" y="49795"/>
                  </a:cubicBezTo>
                  <a:cubicBezTo>
                    <a:pt x="54785" y="49994"/>
                    <a:pt x="50806" y="50094"/>
                    <a:pt x="46821" y="50094"/>
                  </a:cubicBezTo>
                  <a:cubicBezTo>
                    <a:pt x="30843" y="50094"/>
                    <a:pt x="15231" y="48511"/>
                    <a:pt x="121" y="45508"/>
                  </a:cubicBezTo>
                  <a:cubicBezTo>
                    <a:pt x="20685" y="32237"/>
                    <a:pt x="40065" y="16985"/>
                    <a:pt x="58057" y="26"/>
                  </a:cubicBezTo>
                  <a:cubicBezTo>
                    <a:pt x="77252" y="3122"/>
                    <a:pt x="97493" y="5091"/>
                    <a:pt x="118677" y="5527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463B3BF-C57E-4E84-92F9-B091D3E94D64}"/>
                </a:ext>
              </a:extLst>
            </p:cNvPr>
            <p:cNvSpPr/>
            <p:nvPr/>
          </p:nvSpPr>
          <p:spPr>
            <a:xfrm flipV="1">
              <a:off x="559660" y="6398009"/>
              <a:ext cx="103743" cy="278405"/>
            </a:xfrm>
            <a:custGeom>
              <a:avLst/>
              <a:gdLst>
                <a:gd name="connsiteX0" fmla="*/ 132 w 103743"/>
                <a:gd name="connsiteY0" fmla="*/ 278471 h 278405"/>
                <a:gd name="connsiteX1" fmla="*/ 54845 w 103743"/>
                <a:gd name="connsiteY1" fmla="*/ 87 h 278405"/>
                <a:gd name="connsiteX2" fmla="*/ 103875 w 103743"/>
                <a:gd name="connsiteY2" fmla="*/ 146185 h 278405"/>
                <a:gd name="connsiteX3" fmla="*/ 68213 w 103743"/>
                <a:gd name="connsiteY3" fmla="*/ 272689 h 278405"/>
                <a:gd name="connsiteX4" fmla="*/ 132 w 103743"/>
                <a:gd name="connsiteY4" fmla="*/ 278471 h 27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43" h="278405">
                  <a:moveTo>
                    <a:pt x="132" y="278471"/>
                  </a:moveTo>
                  <a:cubicBezTo>
                    <a:pt x="64334" y="187917"/>
                    <a:pt x="79066" y="82977"/>
                    <a:pt x="54845" y="87"/>
                  </a:cubicBezTo>
                  <a:cubicBezTo>
                    <a:pt x="85592" y="40678"/>
                    <a:pt x="103875" y="91326"/>
                    <a:pt x="103875" y="146185"/>
                  </a:cubicBezTo>
                  <a:cubicBezTo>
                    <a:pt x="103875" y="192540"/>
                    <a:pt x="90823" y="235885"/>
                    <a:pt x="68213" y="272689"/>
                  </a:cubicBezTo>
                  <a:cubicBezTo>
                    <a:pt x="45146" y="276951"/>
                    <a:pt x="22369" y="278714"/>
                    <a:pt x="132" y="278471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DA44F63-3CB6-4FFD-848B-0EE78F702A59}"/>
                </a:ext>
              </a:extLst>
            </p:cNvPr>
            <p:cNvSpPr/>
            <p:nvPr/>
          </p:nvSpPr>
          <p:spPr>
            <a:xfrm flipV="1">
              <a:off x="438491" y="6337753"/>
              <a:ext cx="112197" cy="62940"/>
            </a:xfrm>
            <a:custGeom>
              <a:avLst/>
              <a:gdLst>
                <a:gd name="connsiteX0" fmla="*/ 61554 w 112197"/>
                <a:gd name="connsiteY0" fmla="*/ 62983 h 62940"/>
                <a:gd name="connsiteX1" fmla="*/ 122 w 112197"/>
                <a:gd name="connsiteY1" fmla="*/ 57992 h 62940"/>
                <a:gd name="connsiteX2" fmla="*/ 50051 w 112197"/>
                <a:gd name="connsiteY2" fmla="*/ 43 h 62940"/>
                <a:gd name="connsiteX3" fmla="*/ 112319 w 112197"/>
                <a:gd name="connsiteY3" fmla="*/ 7133 h 62940"/>
                <a:gd name="connsiteX4" fmla="*/ 61554 w 112197"/>
                <a:gd name="connsiteY4" fmla="*/ 62983 h 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97" h="62940">
                  <a:moveTo>
                    <a:pt x="61554" y="62983"/>
                  </a:moveTo>
                  <a:cubicBezTo>
                    <a:pt x="40091" y="62777"/>
                    <a:pt x="19577" y="60970"/>
                    <a:pt x="122" y="57992"/>
                  </a:cubicBezTo>
                  <a:cubicBezTo>
                    <a:pt x="18306" y="40360"/>
                    <a:pt x="35021" y="20946"/>
                    <a:pt x="50051" y="43"/>
                  </a:cubicBezTo>
                  <a:cubicBezTo>
                    <a:pt x="70187" y="3899"/>
                    <a:pt x="90987" y="6385"/>
                    <a:pt x="112319" y="7133"/>
                  </a:cubicBezTo>
                  <a:cubicBezTo>
                    <a:pt x="97810" y="26597"/>
                    <a:pt x="80940" y="45344"/>
                    <a:pt x="61554" y="62983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B9F7D46-DCCF-4F7A-AC63-7DF428B43C6F}"/>
                </a:ext>
              </a:extLst>
            </p:cNvPr>
            <p:cNvSpPr/>
            <p:nvPr/>
          </p:nvSpPr>
          <p:spPr>
            <a:xfrm flipV="1">
              <a:off x="506817" y="6337774"/>
              <a:ext cx="117601" cy="60753"/>
            </a:xfrm>
            <a:custGeom>
              <a:avLst/>
              <a:gdLst>
                <a:gd name="connsiteX0" fmla="*/ 49669 w 117601"/>
                <a:gd name="connsiteY0" fmla="*/ 5099 h 60753"/>
                <a:gd name="connsiteX1" fmla="*/ 117733 w 117601"/>
                <a:gd name="connsiteY1" fmla="*/ 33 h 60753"/>
                <a:gd name="connsiteX2" fmla="*/ 68926 w 117601"/>
                <a:gd name="connsiteY2" fmla="*/ 54830 h 60753"/>
                <a:gd name="connsiteX3" fmla="*/ 131 w 117601"/>
                <a:gd name="connsiteY3" fmla="*/ 60787 h 60753"/>
                <a:gd name="connsiteX4" fmla="*/ 49669 w 117601"/>
                <a:gd name="connsiteY4" fmla="*/ 5099 h 6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01" h="60753">
                  <a:moveTo>
                    <a:pt x="49669" y="5099"/>
                  </a:moveTo>
                  <a:cubicBezTo>
                    <a:pt x="71894" y="5529"/>
                    <a:pt x="94646" y="3996"/>
                    <a:pt x="117733" y="33"/>
                  </a:cubicBezTo>
                  <a:cubicBezTo>
                    <a:pt x="104296" y="20700"/>
                    <a:pt x="87822" y="39192"/>
                    <a:pt x="68926" y="54830"/>
                  </a:cubicBezTo>
                  <a:cubicBezTo>
                    <a:pt x="45108" y="58818"/>
                    <a:pt x="22145" y="60637"/>
                    <a:pt x="131" y="60787"/>
                  </a:cubicBezTo>
                  <a:cubicBezTo>
                    <a:pt x="19015" y="43161"/>
                    <a:pt x="35483" y="24457"/>
                    <a:pt x="49669" y="5099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D259F0F-B467-4B0F-8B0D-69C248A2CA2C}"/>
                </a:ext>
              </a:extLst>
            </p:cNvPr>
            <p:cNvSpPr/>
            <p:nvPr/>
          </p:nvSpPr>
          <p:spPr>
            <a:xfrm flipV="1">
              <a:off x="186336" y="6405771"/>
              <a:ext cx="380730" cy="366208"/>
            </a:xfrm>
            <a:custGeom>
              <a:avLst/>
              <a:gdLst>
                <a:gd name="connsiteX0" fmla="*/ 300306 w 380730"/>
                <a:gd name="connsiteY0" fmla="*/ 366311 h 366208"/>
                <a:gd name="connsiteX1" fmla="*/ 134083 w 380730"/>
                <a:gd name="connsiteY1" fmla="*/ 300878 h 366208"/>
                <a:gd name="connsiteX2" fmla="*/ 616 w 380730"/>
                <a:gd name="connsiteY2" fmla="*/ 199023 h 366208"/>
                <a:gd name="connsiteX3" fmla="*/ 120 w 380730"/>
                <a:gd name="connsiteY3" fmla="*/ 199484 h 366208"/>
                <a:gd name="connsiteX4" fmla="*/ 236829 w 380730"/>
                <a:gd name="connsiteY4" fmla="*/ 102 h 366208"/>
                <a:gd name="connsiteX5" fmla="*/ 368407 w 380730"/>
                <a:gd name="connsiteY5" fmla="*/ 39616 h 366208"/>
                <a:gd name="connsiteX6" fmla="*/ 367886 w 380730"/>
                <a:gd name="connsiteY6" fmla="*/ 39809 h 366208"/>
                <a:gd name="connsiteX7" fmla="*/ 300306 w 380730"/>
                <a:gd name="connsiteY7" fmla="*/ 366311 h 36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730" h="366208">
                  <a:moveTo>
                    <a:pt x="300306" y="366311"/>
                  </a:moveTo>
                  <a:cubicBezTo>
                    <a:pt x="235366" y="353439"/>
                    <a:pt x="177790" y="326585"/>
                    <a:pt x="134083" y="300878"/>
                  </a:cubicBezTo>
                  <a:cubicBezTo>
                    <a:pt x="53402" y="253421"/>
                    <a:pt x="1124" y="199546"/>
                    <a:pt x="616" y="199023"/>
                  </a:cubicBezTo>
                  <a:lnTo>
                    <a:pt x="120" y="199484"/>
                  </a:lnTo>
                  <a:cubicBezTo>
                    <a:pt x="20076" y="86320"/>
                    <a:pt x="118626" y="102"/>
                    <a:pt x="236829" y="102"/>
                  </a:cubicBezTo>
                  <a:cubicBezTo>
                    <a:pt x="285357" y="102"/>
                    <a:pt x="330570" y="14644"/>
                    <a:pt x="368407" y="39616"/>
                  </a:cubicBezTo>
                  <a:lnTo>
                    <a:pt x="367886" y="39809"/>
                  </a:lnTo>
                  <a:cubicBezTo>
                    <a:pt x="396916" y="119260"/>
                    <a:pt x="378373" y="255683"/>
                    <a:pt x="300306" y="366311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BB3FC32-5D4D-45CF-97C4-096D7CE96CF9}"/>
                </a:ext>
              </a:extLst>
            </p:cNvPr>
            <p:cNvSpPr/>
            <p:nvPr/>
          </p:nvSpPr>
          <p:spPr>
            <a:xfrm flipV="1">
              <a:off x="491379" y="6398104"/>
              <a:ext cx="129371" cy="330526"/>
            </a:xfrm>
            <a:custGeom>
              <a:avLst/>
              <a:gdLst>
                <a:gd name="connsiteX0" fmla="*/ 62759 w 129371"/>
                <a:gd name="connsiteY0" fmla="*/ 330622 h 330526"/>
                <a:gd name="connsiteX1" fmla="*/ 131 w 129371"/>
                <a:gd name="connsiteY1" fmla="*/ 323887 h 330526"/>
                <a:gd name="connsiteX2" fmla="*/ 54069 w 129371"/>
                <a:gd name="connsiteY2" fmla="*/ 220797 h 330526"/>
                <a:gd name="connsiteX3" fmla="*/ 68981 w 129371"/>
                <a:gd name="connsiteY3" fmla="*/ 95 h 330526"/>
                <a:gd name="connsiteX4" fmla="*/ 115030 w 129371"/>
                <a:gd name="connsiteY4" fmla="*/ 42188 h 330526"/>
                <a:gd name="connsiteX5" fmla="*/ 62759 w 129371"/>
                <a:gd name="connsiteY5" fmla="*/ 330622 h 33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71" h="330526">
                  <a:moveTo>
                    <a:pt x="62759" y="330622"/>
                  </a:moveTo>
                  <a:cubicBezTo>
                    <a:pt x="41321" y="330061"/>
                    <a:pt x="20372" y="327656"/>
                    <a:pt x="131" y="323887"/>
                  </a:cubicBezTo>
                  <a:cubicBezTo>
                    <a:pt x="22151" y="292479"/>
                    <a:pt x="40391" y="257806"/>
                    <a:pt x="54069" y="220797"/>
                  </a:cubicBezTo>
                  <a:cubicBezTo>
                    <a:pt x="83323" y="141664"/>
                    <a:pt x="88777" y="59708"/>
                    <a:pt x="68981" y="95"/>
                  </a:cubicBezTo>
                  <a:cubicBezTo>
                    <a:pt x="86087" y="12089"/>
                    <a:pt x="101569" y="26245"/>
                    <a:pt x="115030" y="42188"/>
                  </a:cubicBezTo>
                  <a:cubicBezTo>
                    <a:pt x="144079" y="126237"/>
                    <a:pt x="130747" y="236498"/>
                    <a:pt x="62759" y="330622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87D66B-8D35-4F0A-99F4-A133E22E3F27}"/>
                </a:ext>
              </a:extLst>
            </p:cNvPr>
            <p:cNvSpPr/>
            <p:nvPr/>
          </p:nvSpPr>
          <p:spPr>
            <a:xfrm flipV="1">
              <a:off x="182651" y="6343621"/>
              <a:ext cx="300917" cy="224191"/>
            </a:xfrm>
            <a:custGeom>
              <a:avLst/>
              <a:gdLst>
                <a:gd name="connsiteX0" fmla="*/ 301037 w 300917"/>
                <a:gd name="connsiteY0" fmla="*/ 166196 h 224191"/>
                <a:gd name="connsiteX1" fmla="*/ 250402 w 300917"/>
                <a:gd name="connsiteY1" fmla="*/ 224251 h 224191"/>
                <a:gd name="connsiteX2" fmla="*/ 117721 w 300917"/>
                <a:gd name="connsiteY2" fmla="*/ 180432 h 224191"/>
                <a:gd name="connsiteX3" fmla="*/ 9868 w 300917"/>
                <a:gd name="connsiteY3" fmla="*/ 105698 h 224191"/>
                <a:gd name="connsiteX4" fmla="*/ 119 w 300917"/>
                <a:gd name="connsiteY4" fmla="*/ 37555 h 224191"/>
                <a:gd name="connsiteX5" fmla="*/ 3020 w 300917"/>
                <a:gd name="connsiteY5" fmla="*/ 60 h 224191"/>
                <a:gd name="connsiteX6" fmla="*/ 135347 w 300917"/>
                <a:gd name="connsiteY6" fmla="*/ 100576 h 224191"/>
                <a:gd name="connsiteX7" fmla="*/ 301037 w 300917"/>
                <a:gd name="connsiteY7" fmla="*/ 166196 h 22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917" h="224191">
                  <a:moveTo>
                    <a:pt x="301037" y="166196"/>
                  </a:moveTo>
                  <a:cubicBezTo>
                    <a:pt x="286243" y="186657"/>
                    <a:pt x="269404" y="206183"/>
                    <a:pt x="250402" y="224251"/>
                  </a:cubicBezTo>
                  <a:cubicBezTo>
                    <a:pt x="196959" y="215367"/>
                    <a:pt x="151858" y="197747"/>
                    <a:pt x="117721" y="180432"/>
                  </a:cubicBezTo>
                  <a:cubicBezTo>
                    <a:pt x="57014" y="149641"/>
                    <a:pt x="18458" y="114016"/>
                    <a:pt x="9868" y="105698"/>
                  </a:cubicBezTo>
                  <a:cubicBezTo>
                    <a:pt x="3547" y="84072"/>
                    <a:pt x="119" y="61200"/>
                    <a:pt x="119" y="37555"/>
                  </a:cubicBezTo>
                  <a:cubicBezTo>
                    <a:pt x="119" y="24801"/>
                    <a:pt x="1123" y="12278"/>
                    <a:pt x="3020" y="60"/>
                  </a:cubicBezTo>
                  <a:cubicBezTo>
                    <a:pt x="13339" y="10315"/>
                    <a:pt x="62995" y="58010"/>
                    <a:pt x="135347" y="100576"/>
                  </a:cubicBezTo>
                  <a:cubicBezTo>
                    <a:pt x="178973" y="126252"/>
                    <a:pt x="236314" y="153043"/>
                    <a:pt x="301037" y="166196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EE42C51-330E-4199-B896-8D124E5EC6BC}"/>
                </a:ext>
              </a:extLst>
            </p:cNvPr>
            <p:cNvSpPr/>
            <p:nvPr/>
          </p:nvSpPr>
          <p:spPr>
            <a:xfrm flipV="1">
              <a:off x="487370" y="6321272"/>
              <a:ext cx="25168" cy="25308"/>
            </a:xfrm>
            <a:custGeom>
              <a:avLst/>
              <a:gdLst>
                <a:gd name="connsiteX0" fmla="*/ 120 w 25168"/>
                <a:gd name="connsiteY0" fmla="*/ 12686 h 25308"/>
                <a:gd name="connsiteX1" fmla="*/ 12707 w 25168"/>
                <a:gd name="connsiteY1" fmla="*/ 32 h 25308"/>
                <a:gd name="connsiteX2" fmla="*/ 25289 w 25168"/>
                <a:gd name="connsiteY2" fmla="*/ 12686 h 25308"/>
                <a:gd name="connsiteX3" fmla="*/ 12707 w 25168"/>
                <a:gd name="connsiteY3" fmla="*/ 25340 h 25308"/>
                <a:gd name="connsiteX4" fmla="*/ 120 w 25168"/>
                <a:gd name="connsiteY4" fmla="*/ 12686 h 2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8" h="25308">
                  <a:moveTo>
                    <a:pt x="120" y="12686"/>
                  </a:moveTo>
                  <a:cubicBezTo>
                    <a:pt x="120" y="5708"/>
                    <a:pt x="5772" y="32"/>
                    <a:pt x="12707" y="32"/>
                  </a:cubicBezTo>
                  <a:cubicBezTo>
                    <a:pt x="19643" y="32"/>
                    <a:pt x="25289" y="5708"/>
                    <a:pt x="25289" y="12686"/>
                  </a:cubicBezTo>
                  <a:cubicBezTo>
                    <a:pt x="25289" y="19658"/>
                    <a:pt x="19643" y="25340"/>
                    <a:pt x="12707" y="25340"/>
                  </a:cubicBezTo>
                  <a:cubicBezTo>
                    <a:pt x="5772" y="25340"/>
                    <a:pt x="120" y="19658"/>
                    <a:pt x="120" y="12686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470E614-BD90-444B-B63E-E30865FBD158}"/>
                </a:ext>
              </a:extLst>
            </p:cNvPr>
            <p:cNvSpPr/>
            <p:nvPr/>
          </p:nvSpPr>
          <p:spPr>
            <a:xfrm flipV="1">
              <a:off x="467022" y="6385233"/>
              <a:ext cx="32234" cy="32398"/>
            </a:xfrm>
            <a:custGeom>
              <a:avLst/>
              <a:gdLst>
                <a:gd name="connsiteX0" fmla="*/ 117 w 32234"/>
                <a:gd name="connsiteY0" fmla="*/ 16242 h 32398"/>
                <a:gd name="connsiteX1" fmla="*/ 16231 w 32234"/>
                <a:gd name="connsiteY1" fmla="*/ 43 h 32398"/>
                <a:gd name="connsiteX2" fmla="*/ 32351 w 32234"/>
                <a:gd name="connsiteY2" fmla="*/ 16242 h 32398"/>
                <a:gd name="connsiteX3" fmla="*/ 16231 w 32234"/>
                <a:gd name="connsiteY3" fmla="*/ 32441 h 32398"/>
                <a:gd name="connsiteX4" fmla="*/ 117 w 32234"/>
                <a:gd name="connsiteY4" fmla="*/ 16242 h 3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34" h="32398">
                  <a:moveTo>
                    <a:pt x="117" y="16242"/>
                  </a:moveTo>
                  <a:cubicBezTo>
                    <a:pt x="117" y="7301"/>
                    <a:pt x="7349" y="43"/>
                    <a:pt x="16231" y="43"/>
                  </a:cubicBezTo>
                  <a:cubicBezTo>
                    <a:pt x="25124" y="43"/>
                    <a:pt x="32351" y="7301"/>
                    <a:pt x="32351" y="16242"/>
                  </a:cubicBezTo>
                  <a:cubicBezTo>
                    <a:pt x="32351" y="25176"/>
                    <a:pt x="25124" y="32441"/>
                    <a:pt x="16231" y="32441"/>
                  </a:cubicBezTo>
                  <a:cubicBezTo>
                    <a:pt x="7349" y="32441"/>
                    <a:pt x="117" y="25176"/>
                    <a:pt x="117" y="16242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94D51C1-D1B6-4A22-BC2B-E109124AB729}"/>
                </a:ext>
              </a:extLst>
            </p:cNvPr>
            <p:cNvSpPr/>
            <p:nvPr/>
          </p:nvSpPr>
          <p:spPr>
            <a:xfrm flipV="1">
              <a:off x="542629" y="6384069"/>
              <a:ext cx="25193" cy="25314"/>
            </a:xfrm>
            <a:custGeom>
              <a:avLst/>
              <a:gdLst>
                <a:gd name="connsiteX0" fmla="*/ 129 w 25193"/>
                <a:gd name="connsiteY0" fmla="*/ 12696 h 25314"/>
                <a:gd name="connsiteX1" fmla="*/ 12716 w 25193"/>
                <a:gd name="connsiteY1" fmla="*/ 42 h 25314"/>
                <a:gd name="connsiteX2" fmla="*/ 25323 w 25193"/>
                <a:gd name="connsiteY2" fmla="*/ 12696 h 25314"/>
                <a:gd name="connsiteX3" fmla="*/ 12716 w 25193"/>
                <a:gd name="connsiteY3" fmla="*/ 25356 h 25314"/>
                <a:gd name="connsiteX4" fmla="*/ 129 w 25193"/>
                <a:gd name="connsiteY4" fmla="*/ 12696 h 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3" h="25314">
                  <a:moveTo>
                    <a:pt x="129" y="12696"/>
                  </a:moveTo>
                  <a:cubicBezTo>
                    <a:pt x="129" y="5718"/>
                    <a:pt x="5787" y="42"/>
                    <a:pt x="12716" y="42"/>
                  </a:cubicBezTo>
                  <a:cubicBezTo>
                    <a:pt x="19658" y="42"/>
                    <a:pt x="25323" y="5718"/>
                    <a:pt x="25323" y="12696"/>
                  </a:cubicBezTo>
                  <a:cubicBezTo>
                    <a:pt x="25323" y="19674"/>
                    <a:pt x="19658" y="25356"/>
                    <a:pt x="12716" y="25356"/>
                  </a:cubicBezTo>
                  <a:cubicBezTo>
                    <a:pt x="5787" y="25356"/>
                    <a:pt x="129" y="19674"/>
                    <a:pt x="129" y="12696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BFEF3A-A155-413F-9B77-732CF26D59BE}"/>
                </a:ext>
              </a:extLst>
            </p:cNvPr>
            <p:cNvSpPr/>
            <p:nvPr/>
          </p:nvSpPr>
          <p:spPr>
            <a:xfrm flipV="1">
              <a:off x="251385" y="6492793"/>
              <a:ext cx="25187" cy="25314"/>
            </a:xfrm>
            <a:custGeom>
              <a:avLst/>
              <a:gdLst>
                <a:gd name="connsiteX0" fmla="*/ 82 w 25187"/>
                <a:gd name="connsiteY0" fmla="*/ 12738 h 25314"/>
                <a:gd name="connsiteX1" fmla="*/ 12663 w 25187"/>
                <a:gd name="connsiteY1" fmla="*/ 59 h 25314"/>
                <a:gd name="connsiteX2" fmla="*/ 25269 w 25187"/>
                <a:gd name="connsiteY2" fmla="*/ 12738 h 25314"/>
                <a:gd name="connsiteX3" fmla="*/ 12663 w 25187"/>
                <a:gd name="connsiteY3" fmla="*/ 25374 h 25314"/>
                <a:gd name="connsiteX4" fmla="*/ 82 w 25187"/>
                <a:gd name="connsiteY4" fmla="*/ 12738 h 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7" h="25314">
                  <a:moveTo>
                    <a:pt x="82" y="12738"/>
                  </a:moveTo>
                  <a:cubicBezTo>
                    <a:pt x="82" y="5748"/>
                    <a:pt x="5722" y="59"/>
                    <a:pt x="12663" y="59"/>
                  </a:cubicBezTo>
                  <a:cubicBezTo>
                    <a:pt x="19611" y="59"/>
                    <a:pt x="25269" y="5748"/>
                    <a:pt x="25269" y="12738"/>
                  </a:cubicBezTo>
                  <a:cubicBezTo>
                    <a:pt x="25269" y="19698"/>
                    <a:pt x="19611" y="25374"/>
                    <a:pt x="12663" y="25374"/>
                  </a:cubicBezTo>
                  <a:cubicBezTo>
                    <a:pt x="5722" y="25374"/>
                    <a:pt x="82" y="19698"/>
                    <a:pt x="82" y="12738"/>
                  </a:cubicBezTo>
                </a:path>
              </a:pathLst>
            </a:custGeom>
            <a:solidFill>
              <a:srgbClr val="FFFFFF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DEB1F01-0321-40D2-B0F9-2AEE42F018CA}"/>
                </a:ext>
              </a:extLst>
            </p:cNvPr>
            <p:cNvSpPr/>
            <p:nvPr/>
          </p:nvSpPr>
          <p:spPr>
            <a:xfrm flipV="1">
              <a:off x="199134" y="6371212"/>
              <a:ext cx="423957" cy="428593"/>
            </a:xfrm>
            <a:custGeom>
              <a:avLst/>
              <a:gdLst>
                <a:gd name="connsiteX0" fmla="*/ 408238 w 423957"/>
                <a:gd name="connsiteY0" fmla="*/ 411072 h 428593"/>
                <a:gd name="connsiteX1" fmla="*/ 405622 w 423957"/>
                <a:gd name="connsiteY1" fmla="*/ 424069 h 428593"/>
                <a:gd name="connsiteX2" fmla="*/ 399821 w 423957"/>
                <a:gd name="connsiteY2" fmla="*/ 426592 h 428593"/>
                <a:gd name="connsiteX3" fmla="*/ 388585 w 423957"/>
                <a:gd name="connsiteY3" fmla="*/ 395552 h 428593"/>
                <a:gd name="connsiteX4" fmla="*/ 339480 w 423957"/>
                <a:gd name="connsiteY4" fmla="*/ 317989 h 428593"/>
                <a:gd name="connsiteX5" fmla="*/ 240528 w 423957"/>
                <a:gd name="connsiteY5" fmla="*/ 254021 h 428593"/>
                <a:gd name="connsiteX6" fmla="*/ 240794 w 423957"/>
                <a:gd name="connsiteY6" fmla="*/ 274893 h 428593"/>
                <a:gd name="connsiteX7" fmla="*/ 229725 w 423957"/>
                <a:gd name="connsiteY7" fmla="*/ 327634 h 428593"/>
                <a:gd name="connsiteX8" fmla="*/ 190797 w 423957"/>
                <a:gd name="connsiteY8" fmla="*/ 321821 h 428593"/>
                <a:gd name="connsiteX9" fmla="*/ 195706 w 423957"/>
                <a:gd name="connsiteY9" fmla="*/ 265074 h 428593"/>
                <a:gd name="connsiteX10" fmla="*/ 206911 w 423957"/>
                <a:gd name="connsiteY10" fmla="*/ 255441 h 428593"/>
                <a:gd name="connsiteX11" fmla="*/ 207866 w 423957"/>
                <a:gd name="connsiteY11" fmla="*/ 242806 h 428593"/>
                <a:gd name="connsiteX12" fmla="*/ 189880 w 423957"/>
                <a:gd name="connsiteY12" fmla="*/ 237740 h 428593"/>
                <a:gd name="connsiteX13" fmla="*/ 47041 w 423957"/>
                <a:gd name="connsiteY13" fmla="*/ 260693 h 428593"/>
                <a:gd name="connsiteX14" fmla="*/ 29514 w 423957"/>
                <a:gd name="connsiteY14" fmla="*/ 266475 h 428593"/>
                <a:gd name="connsiteX15" fmla="*/ 19573 w 423957"/>
                <a:gd name="connsiteY15" fmla="*/ 271354 h 428593"/>
                <a:gd name="connsiteX16" fmla="*/ 20992 w 423957"/>
                <a:gd name="connsiteY16" fmla="*/ 262943 h 428593"/>
                <a:gd name="connsiteX17" fmla="*/ 18135 w 423957"/>
                <a:gd name="connsiteY17" fmla="*/ 258052 h 428593"/>
                <a:gd name="connsiteX18" fmla="*/ 11057 w 423957"/>
                <a:gd name="connsiteY18" fmla="*/ 259310 h 428593"/>
                <a:gd name="connsiteX19" fmla="*/ 4097 w 423957"/>
                <a:gd name="connsiteY19" fmla="*/ 260750 h 428593"/>
                <a:gd name="connsiteX20" fmla="*/ 410 w 423957"/>
                <a:gd name="connsiteY20" fmla="*/ 260538 h 428593"/>
                <a:gd name="connsiteX21" fmla="*/ 23168 w 423957"/>
                <a:gd name="connsiteY21" fmla="*/ 243591 h 428593"/>
                <a:gd name="connsiteX22" fmla="*/ 48479 w 423957"/>
                <a:gd name="connsiteY22" fmla="*/ 244843 h 428593"/>
                <a:gd name="connsiteX23" fmla="*/ 173908 w 423957"/>
                <a:gd name="connsiteY23" fmla="*/ 188744 h 428593"/>
                <a:gd name="connsiteX24" fmla="*/ 190351 w 423957"/>
                <a:gd name="connsiteY24" fmla="*/ 136065 h 428593"/>
                <a:gd name="connsiteX25" fmla="*/ 181563 w 423957"/>
                <a:gd name="connsiteY25" fmla="*/ 25194 h 428593"/>
                <a:gd name="connsiteX26" fmla="*/ 294318 w 423957"/>
                <a:gd name="connsiteY26" fmla="*/ 104 h 428593"/>
                <a:gd name="connsiteX27" fmla="*/ 301619 w 423957"/>
                <a:gd name="connsiteY27" fmla="*/ 214102 h 428593"/>
                <a:gd name="connsiteX28" fmla="*/ 407420 w 423957"/>
                <a:gd name="connsiteY28" fmla="*/ 379820 h 428593"/>
                <a:gd name="connsiteX29" fmla="*/ 408238 w 423957"/>
                <a:gd name="connsiteY29" fmla="*/ 411072 h 4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3957" h="428593">
                  <a:moveTo>
                    <a:pt x="408238" y="411072"/>
                  </a:moveTo>
                  <a:cubicBezTo>
                    <a:pt x="401011" y="404468"/>
                    <a:pt x="405876" y="417863"/>
                    <a:pt x="405622" y="424069"/>
                  </a:cubicBezTo>
                  <a:cubicBezTo>
                    <a:pt x="405331" y="430268"/>
                    <a:pt x="399920" y="429303"/>
                    <a:pt x="399821" y="426592"/>
                  </a:cubicBezTo>
                  <a:cubicBezTo>
                    <a:pt x="399753" y="424779"/>
                    <a:pt x="386013" y="405022"/>
                    <a:pt x="388585" y="395552"/>
                  </a:cubicBezTo>
                  <a:cubicBezTo>
                    <a:pt x="392793" y="380051"/>
                    <a:pt x="354708" y="336444"/>
                    <a:pt x="339480" y="317989"/>
                  </a:cubicBezTo>
                  <a:cubicBezTo>
                    <a:pt x="299456" y="269416"/>
                    <a:pt x="263974" y="263017"/>
                    <a:pt x="240528" y="254021"/>
                  </a:cubicBezTo>
                  <a:cubicBezTo>
                    <a:pt x="239325" y="264164"/>
                    <a:pt x="238953" y="262912"/>
                    <a:pt x="240794" y="274893"/>
                  </a:cubicBezTo>
                  <a:cubicBezTo>
                    <a:pt x="243757" y="294120"/>
                    <a:pt x="248374" y="321086"/>
                    <a:pt x="229725" y="327634"/>
                  </a:cubicBezTo>
                  <a:cubicBezTo>
                    <a:pt x="210940" y="334226"/>
                    <a:pt x="191330" y="322575"/>
                    <a:pt x="190797" y="321821"/>
                  </a:cubicBezTo>
                  <a:cubicBezTo>
                    <a:pt x="179716" y="306064"/>
                    <a:pt x="187116" y="277092"/>
                    <a:pt x="195706" y="265074"/>
                  </a:cubicBezTo>
                  <a:cubicBezTo>
                    <a:pt x="197770" y="262195"/>
                    <a:pt x="202480" y="257441"/>
                    <a:pt x="206911" y="255441"/>
                  </a:cubicBezTo>
                  <a:cubicBezTo>
                    <a:pt x="208219" y="252120"/>
                    <a:pt x="209527" y="248276"/>
                    <a:pt x="207866" y="242806"/>
                  </a:cubicBezTo>
                  <a:cubicBezTo>
                    <a:pt x="197336" y="239641"/>
                    <a:pt x="189880" y="237740"/>
                    <a:pt x="189880" y="237740"/>
                  </a:cubicBezTo>
                  <a:cubicBezTo>
                    <a:pt x="111287" y="231772"/>
                    <a:pt x="47041" y="260693"/>
                    <a:pt x="47041" y="260693"/>
                  </a:cubicBezTo>
                  <a:cubicBezTo>
                    <a:pt x="47041" y="260693"/>
                    <a:pt x="38928" y="265460"/>
                    <a:pt x="29514" y="266475"/>
                  </a:cubicBezTo>
                  <a:cubicBezTo>
                    <a:pt x="28708" y="266556"/>
                    <a:pt x="21172" y="269865"/>
                    <a:pt x="19573" y="271354"/>
                  </a:cubicBezTo>
                  <a:cubicBezTo>
                    <a:pt x="13208" y="277329"/>
                    <a:pt x="11863" y="268818"/>
                    <a:pt x="20992" y="262943"/>
                  </a:cubicBezTo>
                  <a:cubicBezTo>
                    <a:pt x="25684" y="259915"/>
                    <a:pt x="21494" y="257553"/>
                    <a:pt x="18135" y="258052"/>
                  </a:cubicBezTo>
                  <a:cubicBezTo>
                    <a:pt x="15631" y="258407"/>
                    <a:pt x="13264" y="258849"/>
                    <a:pt x="11057" y="259310"/>
                  </a:cubicBezTo>
                  <a:cubicBezTo>
                    <a:pt x="8510" y="259827"/>
                    <a:pt x="6173" y="260351"/>
                    <a:pt x="4097" y="260750"/>
                  </a:cubicBezTo>
                  <a:cubicBezTo>
                    <a:pt x="-235" y="261591"/>
                    <a:pt x="2046" y="261896"/>
                    <a:pt x="410" y="260538"/>
                  </a:cubicBezTo>
                  <a:cubicBezTo>
                    <a:pt x="-1623" y="258856"/>
                    <a:pt x="7989" y="249522"/>
                    <a:pt x="23168" y="243591"/>
                  </a:cubicBezTo>
                  <a:cubicBezTo>
                    <a:pt x="32346" y="239996"/>
                    <a:pt x="48479" y="244843"/>
                    <a:pt x="48479" y="244843"/>
                  </a:cubicBezTo>
                  <a:cubicBezTo>
                    <a:pt x="48479" y="244843"/>
                    <a:pt x="106948" y="196227"/>
                    <a:pt x="173908" y="188744"/>
                  </a:cubicBezTo>
                  <a:cubicBezTo>
                    <a:pt x="178420" y="188233"/>
                    <a:pt x="190351" y="136065"/>
                    <a:pt x="190351" y="136065"/>
                  </a:cubicBezTo>
                  <a:cubicBezTo>
                    <a:pt x="188095" y="63767"/>
                    <a:pt x="181563" y="25194"/>
                    <a:pt x="181563" y="25194"/>
                  </a:cubicBezTo>
                  <a:lnTo>
                    <a:pt x="294318" y="104"/>
                  </a:lnTo>
                  <a:cubicBezTo>
                    <a:pt x="294318" y="104"/>
                    <a:pt x="234974" y="110122"/>
                    <a:pt x="301619" y="214102"/>
                  </a:cubicBezTo>
                  <a:cubicBezTo>
                    <a:pt x="392359" y="310600"/>
                    <a:pt x="389198" y="349883"/>
                    <a:pt x="407420" y="379820"/>
                  </a:cubicBezTo>
                  <a:cubicBezTo>
                    <a:pt x="429118" y="415483"/>
                    <a:pt x="429905" y="440125"/>
                    <a:pt x="408238" y="411072"/>
                  </a:cubicBezTo>
                </a:path>
              </a:pathLst>
            </a:custGeom>
            <a:solidFill>
              <a:srgbClr val="182B49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3B66143-B886-40CB-943A-E2C8C1264CCC}"/>
                </a:ext>
              </a:extLst>
            </p:cNvPr>
            <p:cNvSpPr/>
            <p:nvPr/>
          </p:nvSpPr>
          <p:spPr>
            <a:xfrm flipV="1">
              <a:off x="199134" y="6371212"/>
              <a:ext cx="423957" cy="428593"/>
            </a:xfrm>
            <a:custGeom>
              <a:avLst/>
              <a:gdLst>
                <a:gd name="connsiteX0" fmla="*/ 408238 w 423957"/>
                <a:gd name="connsiteY0" fmla="*/ 411072 h 428593"/>
                <a:gd name="connsiteX1" fmla="*/ 405622 w 423957"/>
                <a:gd name="connsiteY1" fmla="*/ 424069 h 428593"/>
                <a:gd name="connsiteX2" fmla="*/ 399821 w 423957"/>
                <a:gd name="connsiteY2" fmla="*/ 426592 h 428593"/>
                <a:gd name="connsiteX3" fmla="*/ 388585 w 423957"/>
                <a:gd name="connsiteY3" fmla="*/ 395552 h 428593"/>
                <a:gd name="connsiteX4" fmla="*/ 339480 w 423957"/>
                <a:gd name="connsiteY4" fmla="*/ 317989 h 428593"/>
                <a:gd name="connsiteX5" fmla="*/ 240528 w 423957"/>
                <a:gd name="connsiteY5" fmla="*/ 254021 h 428593"/>
                <a:gd name="connsiteX6" fmla="*/ 240794 w 423957"/>
                <a:gd name="connsiteY6" fmla="*/ 274893 h 428593"/>
                <a:gd name="connsiteX7" fmla="*/ 229725 w 423957"/>
                <a:gd name="connsiteY7" fmla="*/ 327634 h 428593"/>
                <a:gd name="connsiteX8" fmla="*/ 190797 w 423957"/>
                <a:gd name="connsiteY8" fmla="*/ 321821 h 428593"/>
                <a:gd name="connsiteX9" fmla="*/ 195706 w 423957"/>
                <a:gd name="connsiteY9" fmla="*/ 265074 h 428593"/>
                <a:gd name="connsiteX10" fmla="*/ 206911 w 423957"/>
                <a:gd name="connsiteY10" fmla="*/ 255441 h 428593"/>
                <a:gd name="connsiteX11" fmla="*/ 207866 w 423957"/>
                <a:gd name="connsiteY11" fmla="*/ 242806 h 428593"/>
                <a:gd name="connsiteX12" fmla="*/ 189880 w 423957"/>
                <a:gd name="connsiteY12" fmla="*/ 237740 h 428593"/>
                <a:gd name="connsiteX13" fmla="*/ 47041 w 423957"/>
                <a:gd name="connsiteY13" fmla="*/ 260693 h 428593"/>
                <a:gd name="connsiteX14" fmla="*/ 29514 w 423957"/>
                <a:gd name="connsiteY14" fmla="*/ 266475 h 428593"/>
                <a:gd name="connsiteX15" fmla="*/ 19573 w 423957"/>
                <a:gd name="connsiteY15" fmla="*/ 271354 h 428593"/>
                <a:gd name="connsiteX16" fmla="*/ 20992 w 423957"/>
                <a:gd name="connsiteY16" fmla="*/ 262943 h 428593"/>
                <a:gd name="connsiteX17" fmla="*/ 18135 w 423957"/>
                <a:gd name="connsiteY17" fmla="*/ 258052 h 428593"/>
                <a:gd name="connsiteX18" fmla="*/ 11057 w 423957"/>
                <a:gd name="connsiteY18" fmla="*/ 259310 h 428593"/>
                <a:gd name="connsiteX19" fmla="*/ 4097 w 423957"/>
                <a:gd name="connsiteY19" fmla="*/ 260750 h 428593"/>
                <a:gd name="connsiteX20" fmla="*/ 410 w 423957"/>
                <a:gd name="connsiteY20" fmla="*/ 260538 h 428593"/>
                <a:gd name="connsiteX21" fmla="*/ 23168 w 423957"/>
                <a:gd name="connsiteY21" fmla="*/ 243591 h 428593"/>
                <a:gd name="connsiteX22" fmla="*/ 48479 w 423957"/>
                <a:gd name="connsiteY22" fmla="*/ 244843 h 428593"/>
                <a:gd name="connsiteX23" fmla="*/ 173908 w 423957"/>
                <a:gd name="connsiteY23" fmla="*/ 188744 h 428593"/>
                <a:gd name="connsiteX24" fmla="*/ 190351 w 423957"/>
                <a:gd name="connsiteY24" fmla="*/ 136065 h 428593"/>
                <a:gd name="connsiteX25" fmla="*/ 181563 w 423957"/>
                <a:gd name="connsiteY25" fmla="*/ 25194 h 428593"/>
                <a:gd name="connsiteX26" fmla="*/ 294318 w 423957"/>
                <a:gd name="connsiteY26" fmla="*/ 104 h 428593"/>
                <a:gd name="connsiteX27" fmla="*/ 301619 w 423957"/>
                <a:gd name="connsiteY27" fmla="*/ 214102 h 428593"/>
                <a:gd name="connsiteX28" fmla="*/ 407420 w 423957"/>
                <a:gd name="connsiteY28" fmla="*/ 379820 h 428593"/>
                <a:gd name="connsiteX29" fmla="*/ 408238 w 423957"/>
                <a:gd name="connsiteY29" fmla="*/ 411072 h 4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3957" h="428593">
                  <a:moveTo>
                    <a:pt x="408238" y="411072"/>
                  </a:moveTo>
                  <a:cubicBezTo>
                    <a:pt x="401011" y="404468"/>
                    <a:pt x="405876" y="417863"/>
                    <a:pt x="405622" y="424069"/>
                  </a:cubicBezTo>
                  <a:cubicBezTo>
                    <a:pt x="405331" y="430268"/>
                    <a:pt x="399920" y="429303"/>
                    <a:pt x="399821" y="426592"/>
                  </a:cubicBezTo>
                  <a:cubicBezTo>
                    <a:pt x="399753" y="424779"/>
                    <a:pt x="386013" y="405022"/>
                    <a:pt x="388585" y="395552"/>
                  </a:cubicBezTo>
                  <a:cubicBezTo>
                    <a:pt x="392793" y="380051"/>
                    <a:pt x="354708" y="336444"/>
                    <a:pt x="339480" y="317989"/>
                  </a:cubicBezTo>
                  <a:cubicBezTo>
                    <a:pt x="299456" y="269416"/>
                    <a:pt x="263974" y="263017"/>
                    <a:pt x="240528" y="254021"/>
                  </a:cubicBezTo>
                  <a:cubicBezTo>
                    <a:pt x="239325" y="264164"/>
                    <a:pt x="238953" y="262912"/>
                    <a:pt x="240794" y="274893"/>
                  </a:cubicBezTo>
                  <a:cubicBezTo>
                    <a:pt x="243757" y="294120"/>
                    <a:pt x="248374" y="321086"/>
                    <a:pt x="229725" y="327634"/>
                  </a:cubicBezTo>
                  <a:cubicBezTo>
                    <a:pt x="210940" y="334226"/>
                    <a:pt x="191330" y="322575"/>
                    <a:pt x="190797" y="321821"/>
                  </a:cubicBezTo>
                  <a:cubicBezTo>
                    <a:pt x="179716" y="306064"/>
                    <a:pt x="187116" y="277092"/>
                    <a:pt x="195706" y="265074"/>
                  </a:cubicBezTo>
                  <a:cubicBezTo>
                    <a:pt x="197770" y="262195"/>
                    <a:pt x="202480" y="257441"/>
                    <a:pt x="206911" y="255441"/>
                  </a:cubicBezTo>
                  <a:cubicBezTo>
                    <a:pt x="208219" y="252120"/>
                    <a:pt x="209527" y="248276"/>
                    <a:pt x="207866" y="242806"/>
                  </a:cubicBezTo>
                  <a:cubicBezTo>
                    <a:pt x="197336" y="239641"/>
                    <a:pt x="189880" y="237740"/>
                    <a:pt x="189880" y="237740"/>
                  </a:cubicBezTo>
                  <a:cubicBezTo>
                    <a:pt x="111287" y="231772"/>
                    <a:pt x="47041" y="260693"/>
                    <a:pt x="47041" y="260693"/>
                  </a:cubicBezTo>
                  <a:cubicBezTo>
                    <a:pt x="47041" y="260693"/>
                    <a:pt x="38928" y="265460"/>
                    <a:pt x="29514" y="266475"/>
                  </a:cubicBezTo>
                  <a:cubicBezTo>
                    <a:pt x="28708" y="266556"/>
                    <a:pt x="21172" y="269865"/>
                    <a:pt x="19573" y="271354"/>
                  </a:cubicBezTo>
                  <a:cubicBezTo>
                    <a:pt x="13208" y="277329"/>
                    <a:pt x="11863" y="268818"/>
                    <a:pt x="20992" y="262943"/>
                  </a:cubicBezTo>
                  <a:cubicBezTo>
                    <a:pt x="25684" y="259915"/>
                    <a:pt x="21494" y="257553"/>
                    <a:pt x="18135" y="258052"/>
                  </a:cubicBezTo>
                  <a:cubicBezTo>
                    <a:pt x="15631" y="258407"/>
                    <a:pt x="13264" y="258849"/>
                    <a:pt x="11057" y="259310"/>
                  </a:cubicBezTo>
                  <a:cubicBezTo>
                    <a:pt x="8510" y="259827"/>
                    <a:pt x="6173" y="260351"/>
                    <a:pt x="4097" y="260750"/>
                  </a:cubicBezTo>
                  <a:cubicBezTo>
                    <a:pt x="-235" y="261591"/>
                    <a:pt x="2046" y="261896"/>
                    <a:pt x="410" y="260538"/>
                  </a:cubicBezTo>
                  <a:cubicBezTo>
                    <a:pt x="-1623" y="258856"/>
                    <a:pt x="7989" y="249522"/>
                    <a:pt x="23168" y="243591"/>
                  </a:cubicBezTo>
                  <a:cubicBezTo>
                    <a:pt x="32346" y="239996"/>
                    <a:pt x="48479" y="244843"/>
                    <a:pt x="48479" y="244843"/>
                  </a:cubicBezTo>
                  <a:cubicBezTo>
                    <a:pt x="48479" y="244843"/>
                    <a:pt x="106948" y="196227"/>
                    <a:pt x="173908" y="188744"/>
                  </a:cubicBezTo>
                  <a:cubicBezTo>
                    <a:pt x="178420" y="188233"/>
                    <a:pt x="190351" y="136065"/>
                    <a:pt x="190351" y="136065"/>
                  </a:cubicBezTo>
                  <a:cubicBezTo>
                    <a:pt x="188095" y="63767"/>
                    <a:pt x="181563" y="25194"/>
                    <a:pt x="181563" y="25194"/>
                  </a:cubicBezTo>
                  <a:lnTo>
                    <a:pt x="294318" y="104"/>
                  </a:lnTo>
                  <a:cubicBezTo>
                    <a:pt x="294318" y="104"/>
                    <a:pt x="234974" y="110122"/>
                    <a:pt x="301619" y="214102"/>
                  </a:cubicBezTo>
                  <a:cubicBezTo>
                    <a:pt x="392359" y="310600"/>
                    <a:pt x="389198" y="349883"/>
                    <a:pt x="407420" y="379820"/>
                  </a:cubicBezTo>
                  <a:cubicBezTo>
                    <a:pt x="429118" y="415483"/>
                    <a:pt x="429905" y="440125"/>
                    <a:pt x="408238" y="411072"/>
                  </a:cubicBezTo>
                </a:path>
              </a:pathLst>
            </a:custGeom>
            <a:noFill/>
            <a:ln w="6163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81152D-96E6-43F4-ADD3-CA25D27388AB}"/>
                </a:ext>
              </a:extLst>
            </p:cNvPr>
            <p:cNvSpPr/>
            <p:nvPr/>
          </p:nvSpPr>
          <p:spPr>
            <a:xfrm flipV="1">
              <a:off x="609024" y="6563682"/>
              <a:ext cx="25181" cy="25320"/>
            </a:xfrm>
            <a:custGeom>
              <a:avLst/>
              <a:gdLst>
                <a:gd name="connsiteX0" fmla="*/ 140 w 25181"/>
                <a:gd name="connsiteY0" fmla="*/ 12731 h 25320"/>
                <a:gd name="connsiteX1" fmla="*/ 12727 w 25181"/>
                <a:gd name="connsiteY1" fmla="*/ 71 h 25320"/>
                <a:gd name="connsiteX2" fmla="*/ 25321 w 25181"/>
                <a:gd name="connsiteY2" fmla="*/ 12731 h 25320"/>
                <a:gd name="connsiteX3" fmla="*/ 12727 w 25181"/>
                <a:gd name="connsiteY3" fmla="*/ 25391 h 25320"/>
                <a:gd name="connsiteX4" fmla="*/ 140 w 25181"/>
                <a:gd name="connsiteY4" fmla="*/ 12731 h 2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1" h="25320">
                  <a:moveTo>
                    <a:pt x="140" y="12731"/>
                  </a:moveTo>
                  <a:cubicBezTo>
                    <a:pt x="140" y="5747"/>
                    <a:pt x="5779" y="71"/>
                    <a:pt x="12727" y="71"/>
                  </a:cubicBezTo>
                  <a:cubicBezTo>
                    <a:pt x="19675" y="71"/>
                    <a:pt x="25321" y="5747"/>
                    <a:pt x="25321" y="12731"/>
                  </a:cubicBezTo>
                  <a:cubicBezTo>
                    <a:pt x="25321" y="19709"/>
                    <a:pt x="19675" y="25391"/>
                    <a:pt x="12727" y="25391"/>
                  </a:cubicBezTo>
                  <a:cubicBezTo>
                    <a:pt x="5779" y="25391"/>
                    <a:pt x="140" y="19709"/>
                    <a:pt x="140" y="12731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7C562A9-312A-4C04-969A-39D6E2497CDE}"/>
                </a:ext>
              </a:extLst>
            </p:cNvPr>
            <p:cNvSpPr/>
            <p:nvPr/>
          </p:nvSpPr>
          <p:spPr>
            <a:xfrm flipV="1">
              <a:off x="489645" y="6323559"/>
              <a:ext cx="20625" cy="20735"/>
            </a:xfrm>
            <a:custGeom>
              <a:avLst/>
              <a:gdLst>
                <a:gd name="connsiteX0" fmla="*/ 120 w 20625"/>
                <a:gd name="connsiteY0" fmla="*/ 10399 h 20735"/>
                <a:gd name="connsiteX1" fmla="*/ 10433 w 20625"/>
                <a:gd name="connsiteY1" fmla="*/ 20767 h 20735"/>
                <a:gd name="connsiteX2" fmla="*/ 20746 w 20625"/>
                <a:gd name="connsiteY2" fmla="*/ 10399 h 20735"/>
                <a:gd name="connsiteX3" fmla="*/ 10433 w 20625"/>
                <a:gd name="connsiteY3" fmla="*/ 32 h 20735"/>
                <a:gd name="connsiteX4" fmla="*/ 120 w 20625"/>
                <a:gd name="connsiteY4" fmla="*/ 10399 h 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25" h="20735">
                  <a:moveTo>
                    <a:pt x="120" y="10399"/>
                  </a:moveTo>
                  <a:cubicBezTo>
                    <a:pt x="120" y="16113"/>
                    <a:pt x="4744" y="20767"/>
                    <a:pt x="10433" y="20767"/>
                  </a:cubicBezTo>
                  <a:cubicBezTo>
                    <a:pt x="16123" y="20767"/>
                    <a:pt x="20746" y="16113"/>
                    <a:pt x="20746" y="10399"/>
                  </a:cubicBezTo>
                  <a:cubicBezTo>
                    <a:pt x="20746" y="4686"/>
                    <a:pt x="16123" y="32"/>
                    <a:pt x="10433" y="32"/>
                  </a:cubicBezTo>
                  <a:cubicBezTo>
                    <a:pt x="4744" y="32"/>
                    <a:pt x="120" y="4686"/>
                    <a:pt x="120" y="10399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6EE0E75-265E-46F0-9EDA-0CFEDC3FFDB6}"/>
                </a:ext>
              </a:extLst>
            </p:cNvPr>
            <p:cNvSpPr/>
            <p:nvPr/>
          </p:nvSpPr>
          <p:spPr>
            <a:xfrm flipV="1">
              <a:off x="469303" y="6387526"/>
              <a:ext cx="27678" cy="27819"/>
            </a:xfrm>
            <a:custGeom>
              <a:avLst/>
              <a:gdLst>
                <a:gd name="connsiteX0" fmla="*/ 117 w 27678"/>
                <a:gd name="connsiteY0" fmla="*/ 13955 h 27819"/>
                <a:gd name="connsiteX1" fmla="*/ 13944 w 27678"/>
                <a:gd name="connsiteY1" fmla="*/ 27862 h 27819"/>
                <a:gd name="connsiteX2" fmla="*/ 27796 w 27678"/>
                <a:gd name="connsiteY2" fmla="*/ 13955 h 27819"/>
                <a:gd name="connsiteX3" fmla="*/ 13944 w 27678"/>
                <a:gd name="connsiteY3" fmla="*/ 43 h 27819"/>
                <a:gd name="connsiteX4" fmla="*/ 117 w 27678"/>
                <a:gd name="connsiteY4" fmla="*/ 13955 h 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8" h="27819">
                  <a:moveTo>
                    <a:pt x="117" y="13955"/>
                  </a:moveTo>
                  <a:cubicBezTo>
                    <a:pt x="117" y="21625"/>
                    <a:pt x="6321" y="27862"/>
                    <a:pt x="13944" y="27862"/>
                  </a:cubicBezTo>
                  <a:cubicBezTo>
                    <a:pt x="21580" y="27862"/>
                    <a:pt x="27796" y="21625"/>
                    <a:pt x="27796" y="13955"/>
                  </a:cubicBezTo>
                  <a:cubicBezTo>
                    <a:pt x="27796" y="6292"/>
                    <a:pt x="21580" y="43"/>
                    <a:pt x="13944" y="43"/>
                  </a:cubicBezTo>
                  <a:cubicBezTo>
                    <a:pt x="6321" y="43"/>
                    <a:pt x="117" y="6292"/>
                    <a:pt x="117" y="13955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7B1C6BD-ED97-4042-A7DC-5B5A99BE371C}"/>
                </a:ext>
              </a:extLst>
            </p:cNvPr>
            <p:cNvSpPr/>
            <p:nvPr/>
          </p:nvSpPr>
          <p:spPr>
            <a:xfrm flipV="1">
              <a:off x="544905" y="6386362"/>
              <a:ext cx="20638" cy="20735"/>
            </a:xfrm>
            <a:custGeom>
              <a:avLst/>
              <a:gdLst>
                <a:gd name="connsiteX0" fmla="*/ 129 w 20638"/>
                <a:gd name="connsiteY0" fmla="*/ 10409 h 20735"/>
                <a:gd name="connsiteX1" fmla="*/ 10442 w 20638"/>
                <a:gd name="connsiteY1" fmla="*/ 20777 h 20735"/>
                <a:gd name="connsiteX2" fmla="*/ 20768 w 20638"/>
                <a:gd name="connsiteY2" fmla="*/ 10409 h 20735"/>
                <a:gd name="connsiteX3" fmla="*/ 10442 w 20638"/>
                <a:gd name="connsiteY3" fmla="*/ 42 h 20735"/>
                <a:gd name="connsiteX4" fmla="*/ 129 w 20638"/>
                <a:gd name="connsiteY4" fmla="*/ 10409 h 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8" h="20735">
                  <a:moveTo>
                    <a:pt x="129" y="10409"/>
                  </a:moveTo>
                  <a:cubicBezTo>
                    <a:pt x="129" y="16129"/>
                    <a:pt x="4765" y="20777"/>
                    <a:pt x="10442" y="20777"/>
                  </a:cubicBezTo>
                  <a:cubicBezTo>
                    <a:pt x="16132" y="20777"/>
                    <a:pt x="20768" y="16129"/>
                    <a:pt x="20768" y="10409"/>
                  </a:cubicBezTo>
                  <a:cubicBezTo>
                    <a:pt x="20768" y="4690"/>
                    <a:pt x="16132" y="42"/>
                    <a:pt x="10442" y="42"/>
                  </a:cubicBezTo>
                  <a:cubicBezTo>
                    <a:pt x="4765" y="42"/>
                    <a:pt x="129" y="4690"/>
                    <a:pt x="129" y="10409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9B3F370-0D4D-4C0E-AF34-3F9499181654}"/>
                </a:ext>
              </a:extLst>
            </p:cNvPr>
            <p:cNvSpPr/>
            <p:nvPr/>
          </p:nvSpPr>
          <p:spPr>
            <a:xfrm flipV="1">
              <a:off x="253661" y="6495079"/>
              <a:ext cx="20638" cy="20735"/>
            </a:xfrm>
            <a:custGeom>
              <a:avLst/>
              <a:gdLst>
                <a:gd name="connsiteX0" fmla="*/ 82 w 20638"/>
                <a:gd name="connsiteY0" fmla="*/ 10446 h 20735"/>
                <a:gd name="connsiteX1" fmla="*/ 10389 w 20638"/>
                <a:gd name="connsiteY1" fmla="*/ 20794 h 20735"/>
                <a:gd name="connsiteX2" fmla="*/ 20721 w 20638"/>
                <a:gd name="connsiteY2" fmla="*/ 10446 h 20735"/>
                <a:gd name="connsiteX3" fmla="*/ 10389 w 20638"/>
                <a:gd name="connsiteY3" fmla="*/ 59 h 20735"/>
                <a:gd name="connsiteX4" fmla="*/ 82 w 20638"/>
                <a:gd name="connsiteY4" fmla="*/ 10446 h 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8" h="20735">
                  <a:moveTo>
                    <a:pt x="82" y="10446"/>
                  </a:moveTo>
                  <a:cubicBezTo>
                    <a:pt x="82" y="16159"/>
                    <a:pt x="4706" y="20794"/>
                    <a:pt x="10389" y="20794"/>
                  </a:cubicBezTo>
                  <a:cubicBezTo>
                    <a:pt x="16085" y="20794"/>
                    <a:pt x="20721" y="16159"/>
                    <a:pt x="20721" y="10446"/>
                  </a:cubicBezTo>
                  <a:cubicBezTo>
                    <a:pt x="20721" y="4720"/>
                    <a:pt x="16085" y="59"/>
                    <a:pt x="10389" y="59"/>
                  </a:cubicBezTo>
                  <a:cubicBezTo>
                    <a:pt x="4706" y="59"/>
                    <a:pt x="82" y="4720"/>
                    <a:pt x="82" y="10446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EEAFCDF-0870-4CE8-AD7A-F63444F2C586}"/>
                </a:ext>
              </a:extLst>
            </p:cNvPr>
            <p:cNvSpPr/>
            <p:nvPr/>
          </p:nvSpPr>
          <p:spPr>
            <a:xfrm flipV="1">
              <a:off x="611300" y="6565975"/>
              <a:ext cx="20644" cy="20741"/>
            </a:xfrm>
            <a:custGeom>
              <a:avLst/>
              <a:gdLst>
                <a:gd name="connsiteX0" fmla="*/ 140 w 20644"/>
                <a:gd name="connsiteY0" fmla="*/ 10445 h 20741"/>
                <a:gd name="connsiteX1" fmla="*/ 10453 w 20644"/>
                <a:gd name="connsiteY1" fmla="*/ 20812 h 20741"/>
                <a:gd name="connsiteX2" fmla="*/ 20784 w 20644"/>
                <a:gd name="connsiteY2" fmla="*/ 10445 h 20741"/>
                <a:gd name="connsiteX3" fmla="*/ 10453 w 20644"/>
                <a:gd name="connsiteY3" fmla="*/ 71 h 20741"/>
                <a:gd name="connsiteX4" fmla="*/ 140 w 20644"/>
                <a:gd name="connsiteY4" fmla="*/ 10445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4" h="20741">
                  <a:moveTo>
                    <a:pt x="140" y="10445"/>
                  </a:moveTo>
                  <a:cubicBezTo>
                    <a:pt x="140" y="16164"/>
                    <a:pt x="4763" y="20812"/>
                    <a:pt x="10453" y="20812"/>
                  </a:cubicBezTo>
                  <a:cubicBezTo>
                    <a:pt x="16142" y="20812"/>
                    <a:pt x="20784" y="16164"/>
                    <a:pt x="20784" y="10445"/>
                  </a:cubicBezTo>
                  <a:cubicBezTo>
                    <a:pt x="20784" y="4719"/>
                    <a:pt x="16142" y="71"/>
                    <a:pt x="10453" y="71"/>
                  </a:cubicBezTo>
                  <a:cubicBezTo>
                    <a:pt x="4763" y="71"/>
                    <a:pt x="140" y="4719"/>
                    <a:pt x="140" y="10445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97A2A9B-75F1-4F41-A276-B79E5DBE1389}"/>
                </a:ext>
              </a:extLst>
            </p:cNvPr>
            <p:cNvSpPr/>
            <p:nvPr/>
          </p:nvSpPr>
          <p:spPr>
            <a:xfrm flipV="1">
              <a:off x="203217" y="6253539"/>
              <a:ext cx="368290" cy="176485"/>
            </a:xfrm>
            <a:custGeom>
              <a:avLst/>
              <a:gdLst>
                <a:gd name="connsiteX0" fmla="*/ 368424 w 368290"/>
                <a:gd name="connsiteY0" fmla="*/ 133299 h 176485"/>
                <a:gd name="connsiteX1" fmla="*/ 231423 w 368290"/>
                <a:gd name="connsiteY1" fmla="*/ 176526 h 176485"/>
                <a:gd name="connsiteX2" fmla="*/ 2046 w 368290"/>
                <a:gd name="connsiteY2" fmla="*/ 7070 h 176485"/>
                <a:gd name="connsiteX3" fmla="*/ 3211 w 368290"/>
                <a:gd name="connsiteY3" fmla="*/ 6896 h 176485"/>
                <a:gd name="connsiteX4" fmla="*/ 3267 w 368290"/>
                <a:gd name="connsiteY4" fmla="*/ 7064 h 176485"/>
                <a:gd name="connsiteX5" fmla="*/ 228529 w 368290"/>
                <a:gd name="connsiteY5" fmla="*/ 157137 h 176485"/>
                <a:gd name="connsiteX6" fmla="*/ 364569 w 368290"/>
                <a:gd name="connsiteY6" fmla="*/ 115486 h 176485"/>
                <a:gd name="connsiteX7" fmla="*/ 364476 w 368290"/>
                <a:gd name="connsiteY7" fmla="*/ 116932 h 176485"/>
                <a:gd name="connsiteX8" fmla="*/ 368424 w 368290"/>
                <a:gd name="connsiteY8" fmla="*/ 133299 h 1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290" h="176485">
                  <a:moveTo>
                    <a:pt x="368424" y="133299"/>
                  </a:moveTo>
                  <a:cubicBezTo>
                    <a:pt x="328393" y="161274"/>
                    <a:pt x="280726" y="176526"/>
                    <a:pt x="231423" y="176526"/>
                  </a:cubicBezTo>
                  <a:cubicBezTo>
                    <a:pt x="123899" y="176526"/>
                    <a:pt x="32663" y="105156"/>
                    <a:pt x="2046" y="7070"/>
                  </a:cubicBezTo>
                  <a:cubicBezTo>
                    <a:pt x="-2856" y="-8643"/>
                    <a:pt x="3211" y="6896"/>
                    <a:pt x="3211" y="6896"/>
                  </a:cubicBezTo>
                  <a:lnTo>
                    <a:pt x="3267" y="7064"/>
                  </a:lnTo>
                  <a:cubicBezTo>
                    <a:pt x="41631" y="98228"/>
                    <a:pt x="130041" y="157137"/>
                    <a:pt x="228529" y="157137"/>
                  </a:cubicBezTo>
                  <a:cubicBezTo>
                    <a:pt x="277008" y="157137"/>
                    <a:pt x="324519" y="142446"/>
                    <a:pt x="364569" y="115486"/>
                  </a:cubicBezTo>
                  <a:cubicBezTo>
                    <a:pt x="364538" y="115979"/>
                    <a:pt x="364476" y="116452"/>
                    <a:pt x="364476" y="116932"/>
                  </a:cubicBezTo>
                  <a:cubicBezTo>
                    <a:pt x="364476" y="122826"/>
                    <a:pt x="365933" y="128377"/>
                    <a:pt x="368424" y="133299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AE12334-2B48-4E1D-A341-D9583929E53B}"/>
                </a:ext>
              </a:extLst>
            </p:cNvPr>
            <p:cNvSpPr/>
            <p:nvPr/>
          </p:nvSpPr>
          <p:spPr>
            <a:xfrm flipV="1">
              <a:off x="165078" y="6229860"/>
              <a:ext cx="422132" cy="243742"/>
            </a:xfrm>
            <a:custGeom>
              <a:avLst/>
              <a:gdLst>
                <a:gd name="connsiteX0" fmla="*/ 422269 w 422132"/>
                <a:gd name="connsiteY0" fmla="*/ 191434 h 243742"/>
                <a:gd name="connsiteX1" fmla="*/ 258196 w 422132"/>
                <a:gd name="connsiteY1" fmla="*/ 243788 h 243742"/>
                <a:gd name="connsiteX2" fmla="*/ 136 w 422132"/>
                <a:gd name="connsiteY2" fmla="*/ 46 h 243742"/>
                <a:gd name="connsiteX3" fmla="*/ 255110 w 422132"/>
                <a:gd name="connsiteY3" fmla="*/ 220356 h 243742"/>
                <a:gd name="connsiteX4" fmla="*/ 404568 w 422132"/>
                <a:gd name="connsiteY4" fmla="*/ 175291 h 243742"/>
                <a:gd name="connsiteX5" fmla="*/ 422269 w 422132"/>
                <a:gd name="connsiteY5" fmla="*/ 191434 h 2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132" h="243742">
                  <a:moveTo>
                    <a:pt x="422269" y="191434"/>
                  </a:moveTo>
                  <a:cubicBezTo>
                    <a:pt x="377738" y="225309"/>
                    <a:pt x="319913" y="243788"/>
                    <a:pt x="258196" y="243788"/>
                  </a:cubicBezTo>
                  <a:cubicBezTo>
                    <a:pt x="115674" y="243788"/>
                    <a:pt x="136" y="134662"/>
                    <a:pt x="136" y="46"/>
                  </a:cubicBezTo>
                  <a:cubicBezTo>
                    <a:pt x="136" y="46"/>
                    <a:pt x="24295" y="220356"/>
                    <a:pt x="255110" y="220356"/>
                  </a:cubicBezTo>
                  <a:cubicBezTo>
                    <a:pt x="310821" y="220356"/>
                    <a:pt x="362386" y="203645"/>
                    <a:pt x="404568" y="175291"/>
                  </a:cubicBezTo>
                  <a:cubicBezTo>
                    <a:pt x="408448" y="182493"/>
                    <a:pt x="414701" y="188225"/>
                    <a:pt x="422269" y="191434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49317D6-A8EE-4D5C-99FE-9973C1593254}"/>
                </a:ext>
              </a:extLst>
            </p:cNvPr>
            <p:cNvSpPr/>
            <p:nvPr/>
          </p:nvSpPr>
          <p:spPr>
            <a:xfrm flipV="1">
              <a:off x="462598" y="6452045"/>
              <a:ext cx="128802" cy="280640"/>
            </a:xfrm>
            <a:custGeom>
              <a:avLst/>
              <a:gdLst>
                <a:gd name="connsiteX0" fmla="*/ 121129 w 128802"/>
                <a:gd name="connsiteY0" fmla="*/ 260552 h 280640"/>
                <a:gd name="connsiteX1" fmla="*/ 128938 w 128802"/>
                <a:gd name="connsiteY1" fmla="*/ 280733 h 280640"/>
                <a:gd name="connsiteX2" fmla="*/ 15235 w 128802"/>
                <a:gd name="connsiteY2" fmla="*/ 147233 h 280640"/>
                <a:gd name="connsiteX3" fmla="*/ 9775 w 128802"/>
                <a:gd name="connsiteY3" fmla="*/ 126622 h 280640"/>
                <a:gd name="connsiteX4" fmla="*/ 9800 w 128802"/>
                <a:gd name="connsiteY4" fmla="*/ 212 h 280640"/>
                <a:gd name="connsiteX5" fmla="*/ 25003 w 128802"/>
                <a:gd name="connsiteY5" fmla="*/ 121588 h 280640"/>
                <a:gd name="connsiteX6" fmla="*/ 121129 w 128802"/>
                <a:gd name="connsiteY6" fmla="*/ 260552 h 2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02" h="280640">
                  <a:moveTo>
                    <a:pt x="121129" y="260552"/>
                  </a:moveTo>
                  <a:cubicBezTo>
                    <a:pt x="123019" y="264845"/>
                    <a:pt x="128938" y="280733"/>
                    <a:pt x="128938" y="280733"/>
                  </a:cubicBezTo>
                  <a:cubicBezTo>
                    <a:pt x="128938" y="280733"/>
                    <a:pt x="97913" y="226210"/>
                    <a:pt x="15235" y="147233"/>
                  </a:cubicBezTo>
                  <a:cubicBezTo>
                    <a:pt x="15235" y="147233"/>
                    <a:pt x="14256" y="135893"/>
                    <a:pt x="9775" y="126622"/>
                  </a:cubicBezTo>
                  <a:cubicBezTo>
                    <a:pt x="-2521" y="101214"/>
                    <a:pt x="-3631" y="31321"/>
                    <a:pt x="9800" y="212"/>
                  </a:cubicBezTo>
                  <a:cubicBezTo>
                    <a:pt x="11237" y="-3096"/>
                    <a:pt x="1234" y="62984"/>
                    <a:pt x="25003" y="121588"/>
                  </a:cubicBezTo>
                  <a:cubicBezTo>
                    <a:pt x="33035" y="141426"/>
                    <a:pt x="99666" y="211637"/>
                    <a:pt x="121129" y="260552"/>
                  </a:cubicBezTo>
                </a:path>
              </a:pathLst>
            </a:custGeom>
            <a:solidFill>
              <a:srgbClr val="231F20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4D31459-B5C5-4787-ABF1-669FCEC1804F}"/>
                </a:ext>
              </a:extLst>
            </p:cNvPr>
            <p:cNvSpPr/>
            <p:nvPr/>
          </p:nvSpPr>
          <p:spPr>
            <a:xfrm flipV="1">
              <a:off x="290475" y="6582885"/>
              <a:ext cx="85879" cy="33515"/>
            </a:xfrm>
            <a:custGeom>
              <a:avLst/>
              <a:gdLst>
                <a:gd name="connsiteX0" fmla="*/ 78022 w 85879"/>
                <a:gd name="connsiteY0" fmla="*/ 14398 h 33515"/>
                <a:gd name="connsiteX1" fmla="*/ 5137 w 85879"/>
                <a:gd name="connsiteY1" fmla="*/ 31395 h 33515"/>
                <a:gd name="connsiteX2" fmla="*/ 85980 w 85879"/>
                <a:gd name="connsiteY2" fmla="*/ 74 h 33515"/>
                <a:gd name="connsiteX3" fmla="*/ 78022 w 85879"/>
                <a:gd name="connsiteY3" fmla="*/ 14398 h 3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79" h="33515">
                  <a:moveTo>
                    <a:pt x="78022" y="14398"/>
                  </a:moveTo>
                  <a:cubicBezTo>
                    <a:pt x="78022" y="14398"/>
                    <a:pt x="25181" y="20398"/>
                    <a:pt x="5137" y="31395"/>
                  </a:cubicBezTo>
                  <a:cubicBezTo>
                    <a:pt x="-14900" y="42385"/>
                    <a:pt x="27461" y="8984"/>
                    <a:pt x="85980" y="74"/>
                  </a:cubicBezTo>
                  <a:cubicBezTo>
                    <a:pt x="82144" y="8448"/>
                    <a:pt x="78022" y="14398"/>
                    <a:pt x="78022" y="14398"/>
                  </a:cubicBezTo>
                </a:path>
              </a:pathLst>
            </a:custGeom>
            <a:solidFill>
              <a:srgbClr val="231F20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BEC986F-A69A-4904-8CEA-E9F8BED09F10}"/>
                </a:ext>
              </a:extLst>
            </p:cNvPr>
            <p:cNvSpPr/>
            <p:nvPr/>
          </p:nvSpPr>
          <p:spPr>
            <a:xfrm flipV="1">
              <a:off x="425076" y="6525671"/>
              <a:ext cx="24090" cy="25152"/>
            </a:xfrm>
            <a:custGeom>
              <a:avLst/>
              <a:gdLst>
                <a:gd name="connsiteX0" fmla="*/ 15160 w 24090"/>
                <a:gd name="connsiteY0" fmla="*/ 8344 h 25152"/>
                <a:gd name="connsiteX1" fmla="*/ 24203 w 24090"/>
                <a:gd name="connsiteY1" fmla="*/ 8213 h 25152"/>
                <a:gd name="connsiteX2" fmla="*/ 112 w 24090"/>
                <a:gd name="connsiteY2" fmla="*/ 64 h 25152"/>
                <a:gd name="connsiteX3" fmla="*/ 14603 w 24090"/>
                <a:gd name="connsiteY3" fmla="*/ 25216 h 25152"/>
                <a:gd name="connsiteX4" fmla="*/ 15160 w 24090"/>
                <a:gd name="connsiteY4" fmla="*/ 8344 h 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90" h="25152">
                  <a:moveTo>
                    <a:pt x="15160" y="8344"/>
                  </a:moveTo>
                  <a:cubicBezTo>
                    <a:pt x="17367" y="6488"/>
                    <a:pt x="17993" y="7877"/>
                    <a:pt x="24203" y="8213"/>
                  </a:cubicBezTo>
                  <a:cubicBezTo>
                    <a:pt x="18383" y="6338"/>
                    <a:pt x="18718" y="5416"/>
                    <a:pt x="112" y="64"/>
                  </a:cubicBezTo>
                  <a:cubicBezTo>
                    <a:pt x="7048" y="6961"/>
                    <a:pt x="15352" y="21204"/>
                    <a:pt x="14603" y="25216"/>
                  </a:cubicBezTo>
                  <a:cubicBezTo>
                    <a:pt x="14423" y="17354"/>
                    <a:pt x="12198" y="10812"/>
                    <a:pt x="15160" y="8344"/>
                  </a:cubicBezTo>
                </a:path>
              </a:pathLst>
            </a:custGeom>
            <a:solidFill>
              <a:srgbClr val="231F20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7ED1204-FE49-461C-A571-D09477786BA6}"/>
                </a:ext>
              </a:extLst>
            </p:cNvPr>
            <p:cNvSpPr/>
            <p:nvPr/>
          </p:nvSpPr>
          <p:spPr>
            <a:xfrm flipV="1">
              <a:off x="571045" y="6284862"/>
              <a:ext cx="59863" cy="60149"/>
            </a:xfrm>
            <a:custGeom>
              <a:avLst/>
              <a:gdLst>
                <a:gd name="connsiteX0" fmla="*/ 133 w 59863"/>
                <a:gd name="connsiteY0" fmla="*/ 30110 h 60149"/>
                <a:gd name="connsiteX1" fmla="*/ 30075 w 59863"/>
                <a:gd name="connsiteY1" fmla="*/ 60178 h 60149"/>
                <a:gd name="connsiteX2" fmla="*/ 59997 w 59863"/>
                <a:gd name="connsiteY2" fmla="*/ 30110 h 60149"/>
                <a:gd name="connsiteX3" fmla="*/ 30075 w 59863"/>
                <a:gd name="connsiteY3" fmla="*/ 29 h 60149"/>
                <a:gd name="connsiteX4" fmla="*/ 133 w 59863"/>
                <a:gd name="connsiteY4" fmla="*/ 30110 h 6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63" h="60149">
                  <a:moveTo>
                    <a:pt x="133" y="30110"/>
                  </a:moveTo>
                  <a:cubicBezTo>
                    <a:pt x="133" y="46695"/>
                    <a:pt x="13576" y="60178"/>
                    <a:pt x="30075" y="60178"/>
                  </a:cubicBezTo>
                  <a:cubicBezTo>
                    <a:pt x="46560" y="60178"/>
                    <a:pt x="59997" y="46695"/>
                    <a:pt x="59997" y="30110"/>
                  </a:cubicBezTo>
                  <a:cubicBezTo>
                    <a:pt x="59997" y="13518"/>
                    <a:pt x="46560" y="29"/>
                    <a:pt x="30075" y="29"/>
                  </a:cubicBezTo>
                  <a:cubicBezTo>
                    <a:pt x="13576" y="29"/>
                    <a:pt x="133" y="13518"/>
                    <a:pt x="133" y="30110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117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345D9C2-66B8-4F8F-A805-7300E4822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LENS Framework</a:t>
            </a:r>
          </a:p>
          <a:p>
            <a:pPr lvl="1"/>
            <a:r>
              <a:rPr lang="en-US" dirty="0"/>
              <a:t>A Linux kernel module</a:t>
            </a:r>
          </a:p>
          <a:p>
            <a:pPr lvl="1"/>
            <a:r>
              <a:rPr lang="en-US" dirty="0"/>
              <a:t>Micro-benchmarks in assembly</a:t>
            </a:r>
          </a:p>
          <a:p>
            <a:pPr lvl="1"/>
            <a:r>
              <a:rPr lang="en-US" dirty="0"/>
              <a:t>Disabled cache prefetching</a:t>
            </a:r>
          </a:p>
          <a:p>
            <a:pPr lvl="1"/>
            <a:r>
              <a:rPr lang="en-US" dirty="0"/>
              <a:t>Non-temporal loads and stores</a:t>
            </a:r>
          </a:p>
          <a:p>
            <a:pPr lvl="1"/>
            <a:r>
              <a:rPr lang="en-US" dirty="0"/>
              <a:t>Use AVX-512 registers (64 byte)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7101C-3651-47C5-9711-3D154BA3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DA80A-7CC9-4147-A26F-36337766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05F32-071C-4A0B-92F2-F6691E3C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7423E0D-5005-40A0-9E8E-3B2D1F48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1474C5-4C33-3543-A8C5-0C6A7A01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066" y="1632098"/>
            <a:ext cx="5340567" cy="23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96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345D9C2-66B8-4F8F-A805-7300E4822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LENS Framework</a:t>
            </a:r>
          </a:p>
          <a:p>
            <a:r>
              <a:rPr lang="en-US" dirty="0"/>
              <a:t>Micro-benchmarks for NVRAM</a:t>
            </a:r>
          </a:p>
          <a:p>
            <a:pPr lvl="1"/>
            <a:r>
              <a:rPr lang="en-US" dirty="0"/>
              <a:t>On single-DIMM and multi-DIMM</a:t>
            </a:r>
          </a:p>
          <a:p>
            <a:pPr lvl="1"/>
            <a:r>
              <a:rPr lang="en-US" dirty="0"/>
              <a:t>Access latency</a:t>
            </a:r>
          </a:p>
          <a:p>
            <a:pPr lvl="1"/>
            <a:r>
              <a:rPr lang="en-US" dirty="0"/>
              <a:t>Buffer size</a:t>
            </a:r>
          </a:p>
          <a:p>
            <a:pPr lvl="1"/>
            <a:r>
              <a:rPr lang="en-US" dirty="0"/>
              <a:t>Write policy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7101C-3651-47C5-9711-3D154BA3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DA80A-7CC9-4147-A26F-36337766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05F32-071C-4A0B-92F2-F6691E3C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7423E0D-5005-40A0-9E8E-3B2D1F48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DBF2F5-7B07-FC4E-85DE-C118E4A8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066" y="1632098"/>
            <a:ext cx="5340567" cy="23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01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A5DCD-FDD6-40C0-A1B5-A297607A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295400"/>
            <a:ext cx="7842250" cy="4881563"/>
          </a:xfrm>
        </p:spPr>
        <p:txBody>
          <a:bodyPr/>
          <a:lstStyle/>
          <a:p>
            <a:r>
              <a:rPr lang="en-US" altLang="zh-CN" dirty="0"/>
              <a:t>Pointer-Chasing Test</a:t>
            </a:r>
          </a:p>
          <a:p>
            <a:pPr lvl="1"/>
            <a:r>
              <a:rPr lang="en-US" dirty="0"/>
              <a:t>On-DIMM buffer size</a:t>
            </a:r>
          </a:p>
          <a:p>
            <a:pPr lvl="1"/>
            <a:r>
              <a:rPr lang="en-US" dirty="0"/>
              <a:t>Access granularity</a:t>
            </a:r>
          </a:p>
          <a:p>
            <a:pPr lvl="1"/>
            <a:r>
              <a:rPr lang="en-US" dirty="0"/>
              <a:t>Divide memory region to blocks:</a:t>
            </a:r>
          </a:p>
          <a:p>
            <a:pPr lvl="2"/>
            <a:r>
              <a:rPr lang="en-US" dirty="0"/>
              <a:t>Random access blocks</a:t>
            </a:r>
          </a:p>
          <a:p>
            <a:pPr lvl="2"/>
            <a:r>
              <a:rPr lang="en-US" dirty="0"/>
              <a:t>Sequential access within each block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Micro-benchmarks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B2B4D8-0706-4866-87A0-7E006C3FCDE2}"/>
              </a:ext>
            </a:extLst>
          </p:cNvPr>
          <p:cNvSpPr/>
          <p:nvPr/>
        </p:nvSpPr>
        <p:spPr>
          <a:xfrm>
            <a:off x="8714340" y="260502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DD27A-DB3E-4A97-AAAB-E04E585AF236}"/>
              </a:ext>
            </a:extLst>
          </p:cNvPr>
          <p:cNvSpPr/>
          <p:nvPr/>
        </p:nvSpPr>
        <p:spPr>
          <a:xfrm>
            <a:off x="9586360" y="260502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995AE-5B37-4759-AFBE-B40A12488B99}"/>
              </a:ext>
            </a:extLst>
          </p:cNvPr>
          <p:cNvSpPr/>
          <p:nvPr/>
        </p:nvSpPr>
        <p:spPr>
          <a:xfrm>
            <a:off x="10458380" y="260502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5DC3E-25A1-4155-8894-1D03A467F9E1}"/>
              </a:ext>
            </a:extLst>
          </p:cNvPr>
          <p:cNvSpPr/>
          <p:nvPr/>
        </p:nvSpPr>
        <p:spPr>
          <a:xfrm>
            <a:off x="8714340" y="347704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1DCC4-C1AA-4640-BCA0-10321F264E90}"/>
              </a:ext>
            </a:extLst>
          </p:cNvPr>
          <p:cNvSpPr/>
          <p:nvPr/>
        </p:nvSpPr>
        <p:spPr>
          <a:xfrm>
            <a:off x="9586360" y="347704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B518E1-E6AC-455B-B8F2-302AC408DF35}"/>
              </a:ext>
            </a:extLst>
          </p:cNvPr>
          <p:cNvSpPr/>
          <p:nvPr/>
        </p:nvSpPr>
        <p:spPr>
          <a:xfrm>
            <a:off x="10458380" y="347704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70B222-1F0C-4A47-BCEC-F7DBA17B228E}"/>
              </a:ext>
            </a:extLst>
          </p:cNvPr>
          <p:cNvSpPr/>
          <p:nvPr/>
        </p:nvSpPr>
        <p:spPr>
          <a:xfrm>
            <a:off x="8714340" y="434906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C2DC4A-40BD-47E8-9A85-CFFA39CE6364}"/>
              </a:ext>
            </a:extLst>
          </p:cNvPr>
          <p:cNvSpPr/>
          <p:nvPr/>
        </p:nvSpPr>
        <p:spPr>
          <a:xfrm>
            <a:off x="9586360" y="434906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DE8364-355A-4FB8-9EB1-C6778E35CB9D}"/>
              </a:ext>
            </a:extLst>
          </p:cNvPr>
          <p:cNvSpPr/>
          <p:nvPr/>
        </p:nvSpPr>
        <p:spPr>
          <a:xfrm>
            <a:off x="10458380" y="4349068"/>
            <a:ext cx="872020" cy="872020"/>
          </a:xfrm>
          <a:prstGeom prst="rect">
            <a:avLst/>
          </a:prstGeom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34A18E-E06A-45F9-B361-A928082EB7FC}"/>
              </a:ext>
            </a:extLst>
          </p:cNvPr>
          <p:cNvGrpSpPr/>
          <p:nvPr/>
        </p:nvGrpSpPr>
        <p:grpSpPr>
          <a:xfrm>
            <a:off x="8714340" y="2605028"/>
            <a:ext cx="2616060" cy="2616060"/>
            <a:chOff x="10090162" y="2774814"/>
            <a:chExt cx="2616060" cy="2616060"/>
          </a:xfrm>
          <a:noFill/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167DDD-EDB8-48AF-87B7-00C280106B41}"/>
                </a:ext>
              </a:extLst>
            </p:cNvPr>
            <p:cNvSpPr/>
            <p:nvPr/>
          </p:nvSpPr>
          <p:spPr>
            <a:xfrm>
              <a:off x="10090162" y="277481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57A8B5-456D-41ED-A7F5-191BE865CBAC}"/>
                </a:ext>
              </a:extLst>
            </p:cNvPr>
            <p:cNvSpPr/>
            <p:nvPr/>
          </p:nvSpPr>
          <p:spPr>
            <a:xfrm>
              <a:off x="10962182" y="277481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506461-8B2B-4E62-8317-D6F50A52B547}"/>
                </a:ext>
              </a:extLst>
            </p:cNvPr>
            <p:cNvSpPr/>
            <p:nvPr/>
          </p:nvSpPr>
          <p:spPr>
            <a:xfrm>
              <a:off x="11834202" y="277481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D329C2-68E3-4D04-9ABF-A0EE20F0BDD1}"/>
                </a:ext>
              </a:extLst>
            </p:cNvPr>
            <p:cNvSpPr/>
            <p:nvPr/>
          </p:nvSpPr>
          <p:spPr>
            <a:xfrm>
              <a:off x="10090162" y="364683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806F8D-D3EE-4A4B-85EB-73AE9D3749D5}"/>
                </a:ext>
              </a:extLst>
            </p:cNvPr>
            <p:cNvSpPr/>
            <p:nvPr/>
          </p:nvSpPr>
          <p:spPr>
            <a:xfrm>
              <a:off x="10962182" y="364683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E210A3-700B-4E4F-823A-DCB7A1A9975A}"/>
                </a:ext>
              </a:extLst>
            </p:cNvPr>
            <p:cNvSpPr/>
            <p:nvPr/>
          </p:nvSpPr>
          <p:spPr>
            <a:xfrm>
              <a:off x="11834202" y="364683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82912C-79F2-4373-B4CC-22993367B6F4}"/>
                </a:ext>
              </a:extLst>
            </p:cNvPr>
            <p:cNvSpPr/>
            <p:nvPr/>
          </p:nvSpPr>
          <p:spPr>
            <a:xfrm>
              <a:off x="10090162" y="451885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48F47D-6619-42DA-B9D4-7D7D76EAD57D}"/>
                </a:ext>
              </a:extLst>
            </p:cNvPr>
            <p:cNvSpPr/>
            <p:nvPr/>
          </p:nvSpPr>
          <p:spPr>
            <a:xfrm>
              <a:off x="10962182" y="451885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3E00CB-EDA2-467B-B4A1-66088BA8DD11}"/>
                </a:ext>
              </a:extLst>
            </p:cNvPr>
            <p:cNvSpPr/>
            <p:nvPr/>
          </p:nvSpPr>
          <p:spPr>
            <a:xfrm>
              <a:off x="11834202" y="4518854"/>
              <a:ext cx="872020" cy="872020"/>
            </a:xfrm>
            <a:prstGeom prst="rect">
              <a:avLst/>
            </a:prstGeom>
            <a:grpFill/>
            <a:ln w="38100">
              <a:solidFill>
                <a:srgbClr val="182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0918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Structure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573D59-257B-4E3F-AE37-6CD4AC42C2A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2271" y="2159531"/>
            <a:ext cx="5590106" cy="31501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45BEC-091C-463A-AEAA-D1967134E993}"/>
              </a:ext>
            </a:extLst>
          </p:cNvPr>
          <p:cNvSpPr txBox="1"/>
          <p:nvPr/>
        </p:nvSpPr>
        <p:spPr>
          <a:xfrm>
            <a:off x="6273800" y="1762721"/>
            <a:ext cx="575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Pointer-Chasing Access (64B Block)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B184F0-3137-49E6-A8C5-EBD8DE75F1E4}"/>
              </a:ext>
            </a:extLst>
          </p:cNvPr>
          <p:cNvSpPr/>
          <p:nvPr/>
        </p:nvSpPr>
        <p:spPr>
          <a:xfrm>
            <a:off x="2046466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2B11A9-111B-420B-9238-268C95D0484A}"/>
              </a:ext>
            </a:extLst>
          </p:cNvPr>
          <p:cNvGrpSpPr/>
          <p:nvPr/>
        </p:nvGrpSpPr>
        <p:grpSpPr>
          <a:xfrm>
            <a:off x="1982274" y="2450474"/>
            <a:ext cx="2367106" cy="3618963"/>
            <a:chOff x="2936383" y="2698124"/>
            <a:chExt cx="1899635" cy="36189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B1190E-2E81-4592-8414-4691B3EF055D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6356FC-223F-4D8B-B54D-E43F0BB4A5A5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036CBE-9AB3-43A8-8258-5B2312A42A5B}"/>
              </a:ext>
            </a:extLst>
          </p:cNvPr>
          <p:cNvGrpSpPr/>
          <p:nvPr/>
        </p:nvGrpSpPr>
        <p:grpSpPr>
          <a:xfrm>
            <a:off x="2187835" y="5138532"/>
            <a:ext cx="2000069" cy="834784"/>
            <a:chOff x="3125374" y="5386182"/>
            <a:chExt cx="1909775" cy="83478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A03214-2C69-4220-8E79-7CD4F32B5A26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DCFFE9-1696-4434-A70D-43411492DD48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577D17-D7DF-4851-A70F-80232E08D1FA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AA0E6AE-9BE0-443C-9886-7DBD9A063529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2E3870-71C8-48B5-96E0-7BAB0FB14C47}"/>
              </a:ext>
            </a:extLst>
          </p:cNvPr>
          <p:cNvGrpSpPr/>
          <p:nvPr/>
        </p:nvGrpSpPr>
        <p:grpSpPr>
          <a:xfrm>
            <a:off x="1982273" y="1701964"/>
            <a:ext cx="2367106" cy="660170"/>
            <a:chOff x="2936383" y="2698124"/>
            <a:chExt cx="1899635" cy="36189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88F57A-0C87-444F-968F-C6E80732A78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07BC07-AF47-4519-AEA9-B6FAB7ADF36D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AC0112D-1D8E-4E3E-A0E2-9FF33DCEB647}"/>
              </a:ext>
            </a:extLst>
          </p:cNvPr>
          <p:cNvSpPr/>
          <p:nvPr/>
        </p:nvSpPr>
        <p:spPr>
          <a:xfrm>
            <a:off x="2484512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063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Structure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573D59-257B-4E3F-AE37-6CD4AC42C2A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2271" y="2159531"/>
            <a:ext cx="5590106" cy="31501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45BEC-091C-463A-AEAA-D1967134E993}"/>
              </a:ext>
            </a:extLst>
          </p:cNvPr>
          <p:cNvSpPr txBox="1"/>
          <p:nvPr/>
        </p:nvSpPr>
        <p:spPr>
          <a:xfrm>
            <a:off x="6273800" y="1762721"/>
            <a:ext cx="575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Pointer-Chasing Access (64B Block)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B184F0-3137-49E6-A8C5-EBD8DE75F1E4}"/>
              </a:ext>
            </a:extLst>
          </p:cNvPr>
          <p:cNvSpPr/>
          <p:nvPr/>
        </p:nvSpPr>
        <p:spPr>
          <a:xfrm>
            <a:off x="2046466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2B11A9-111B-420B-9238-268C95D0484A}"/>
              </a:ext>
            </a:extLst>
          </p:cNvPr>
          <p:cNvGrpSpPr/>
          <p:nvPr/>
        </p:nvGrpSpPr>
        <p:grpSpPr>
          <a:xfrm>
            <a:off x="1982274" y="2450474"/>
            <a:ext cx="2367106" cy="3618963"/>
            <a:chOff x="2936383" y="2698124"/>
            <a:chExt cx="1899635" cy="36189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B1190E-2E81-4592-8414-4691B3EF055D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6356FC-223F-4D8B-B54D-E43F0BB4A5A5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3F1BE6E-5EA5-4702-B692-A7C908CA76C3}"/>
              </a:ext>
            </a:extLst>
          </p:cNvPr>
          <p:cNvSpPr/>
          <p:nvPr/>
        </p:nvSpPr>
        <p:spPr>
          <a:xfrm>
            <a:off x="2489837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036CBE-9AB3-43A8-8258-5B2312A42A5B}"/>
              </a:ext>
            </a:extLst>
          </p:cNvPr>
          <p:cNvGrpSpPr/>
          <p:nvPr/>
        </p:nvGrpSpPr>
        <p:grpSpPr>
          <a:xfrm>
            <a:off x="2187835" y="5138532"/>
            <a:ext cx="2000069" cy="834784"/>
            <a:chOff x="3125374" y="5386182"/>
            <a:chExt cx="1909775" cy="83478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A03214-2C69-4220-8E79-7CD4F32B5A26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DCFFE9-1696-4434-A70D-43411492DD48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577D17-D7DF-4851-A70F-80232E08D1FA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AA0E6AE-9BE0-443C-9886-7DBD9A063529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F0B6B7B-2AD4-4624-BEB6-2BF2398A63D9}"/>
              </a:ext>
            </a:extLst>
          </p:cNvPr>
          <p:cNvSpPr/>
          <p:nvPr/>
        </p:nvSpPr>
        <p:spPr>
          <a:xfrm>
            <a:off x="2492744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65965F-735A-431C-B4D7-98E2860BD783}"/>
              </a:ext>
            </a:extLst>
          </p:cNvPr>
          <p:cNvSpPr/>
          <p:nvPr/>
        </p:nvSpPr>
        <p:spPr>
          <a:xfrm>
            <a:off x="2489837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F18EDD-BD6D-4321-A2C2-6FC4BE0A84DE}"/>
              </a:ext>
            </a:extLst>
          </p:cNvPr>
          <p:cNvSpPr/>
          <p:nvPr/>
        </p:nvSpPr>
        <p:spPr>
          <a:xfrm>
            <a:off x="2487089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2E3870-71C8-48B5-96E0-7BAB0FB14C47}"/>
              </a:ext>
            </a:extLst>
          </p:cNvPr>
          <p:cNvGrpSpPr/>
          <p:nvPr/>
        </p:nvGrpSpPr>
        <p:grpSpPr>
          <a:xfrm>
            <a:off x="1982273" y="1701964"/>
            <a:ext cx="2367106" cy="660170"/>
            <a:chOff x="2936383" y="2698124"/>
            <a:chExt cx="1899635" cy="36189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88F57A-0C87-444F-968F-C6E80732A78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07BC07-AF47-4519-AEA9-B6FAB7ADF36D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AC0112D-1D8E-4E3E-A0E2-9FF33DCEB647}"/>
              </a:ext>
            </a:extLst>
          </p:cNvPr>
          <p:cNvSpPr/>
          <p:nvPr/>
        </p:nvSpPr>
        <p:spPr>
          <a:xfrm>
            <a:off x="2484512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FE456-F315-4025-A935-3BF89E9C8DA8}"/>
              </a:ext>
            </a:extLst>
          </p:cNvPr>
          <p:cNvGrpSpPr/>
          <p:nvPr/>
        </p:nvGrpSpPr>
        <p:grpSpPr>
          <a:xfrm>
            <a:off x="3725876" y="2746070"/>
            <a:ext cx="4363686" cy="2067008"/>
            <a:chOff x="3725876" y="2746070"/>
            <a:chExt cx="4363686" cy="206700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1662C6-DA4A-4F46-95AC-893350460141}"/>
                </a:ext>
              </a:extLst>
            </p:cNvPr>
            <p:cNvSpPr txBox="1"/>
            <p:nvPr/>
          </p:nvSpPr>
          <p:spPr>
            <a:xfrm rot="1862634">
              <a:off x="5166993" y="2746070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512 B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8DB31D-7DC3-42F0-90BC-9AD64824F7C2}"/>
                </a:ext>
              </a:extLst>
            </p:cNvPr>
            <p:cNvSpPr/>
            <p:nvPr/>
          </p:nvSpPr>
          <p:spPr>
            <a:xfrm>
              <a:off x="7588780" y="4312296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Left 35">
              <a:extLst>
                <a:ext uri="{FF2B5EF4-FFF2-40B4-BE49-F238E27FC236}">
                  <a16:creationId xmlns:a16="http://schemas.microsoft.com/office/drawing/2014/main" id="{381EDF5B-A27A-4E52-8C26-548BEA1F4616}"/>
                </a:ext>
              </a:extLst>
            </p:cNvPr>
            <p:cNvSpPr/>
            <p:nvPr/>
          </p:nvSpPr>
          <p:spPr>
            <a:xfrm rot="1889027">
              <a:off x="3725876" y="3217073"/>
              <a:ext cx="4148162" cy="21236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34DE85-AD35-4596-94EB-CA86AB2E0FC3}"/>
              </a:ext>
            </a:extLst>
          </p:cNvPr>
          <p:cNvGrpSpPr/>
          <p:nvPr/>
        </p:nvGrpSpPr>
        <p:grpSpPr>
          <a:xfrm>
            <a:off x="3975446" y="3337327"/>
            <a:ext cx="5029491" cy="699147"/>
            <a:chOff x="3975446" y="3337327"/>
            <a:chExt cx="5029491" cy="69914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C00D50-F0B7-487A-BF34-CE0F47EB7230}"/>
                </a:ext>
              </a:extLst>
            </p:cNvPr>
            <p:cNvSpPr txBox="1"/>
            <p:nvPr/>
          </p:nvSpPr>
          <p:spPr>
            <a:xfrm rot="21429596">
              <a:off x="4814727" y="3337327"/>
              <a:ext cx="1002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16KB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45EC53-2612-4ECC-AFC7-C36A6C095744}"/>
                </a:ext>
              </a:extLst>
            </p:cNvPr>
            <p:cNvSpPr/>
            <p:nvPr/>
          </p:nvSpPr>
          <p:spPr>
            <a:xfrm>
              <a:off x="8504155" y="3535692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Left 43">
              <a:extLst>
                <a:ext uri="{FF2B5EF4-FFF2-40B4-BE49-F238E27FC236}">
                  <a16:creationId xmlns:a16="http://schemas.microsoft.com/office/drawing/2014/main" id="{D8F69BC2-9050-4E06-A00B-152E6CBD593A}"/>
                </a:ext>
              </a:extLst>
            </p:cNvPr>
            <p:cNvSpPr/>
            <p:nvPr/>
          </p:nvSpPr>
          <p:spPr>
            <a:xfrm rot="21393147">
              <a:off x="3975446" y="3692775"/>
              <a:ext cx="4451350" cy="210048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0FADF1-B7BE-4156-92E5-DA7DEBACF275}"/>
              </a:ext>
            </a:extLst>
          </p:cNvPr>
          <p:cNvGrpSpPr/>
          <p:nvPr/>
        </p:nvGrpSpPr>
        <p:grpSpPr>
          <a:xfrm>
            <a:off x="3974608" y="3167412"/>
            <a:ext cx="5943822" cy="943227"/>
            <a:chOff x="3974608" y="3167412"/>
            <a:chExt cx="5943822" cy="943227"/>
          </a:xfrm>
        </p:grpSpPr>
        <p:sp>
          <p:nvSpPr>
            <p:cNvPr id="46" name="Arrow: Up-Down 45">
              <a:extLst>
                <a:ext uri="{FF2B5EF4-FFF2-40B4-BE49-F238E27FC236}">
                  <a16:creationId xmlns:a16="http://schemas.microsoft.com/office/drawing/2014/main" id="{4F2F559E-8ABD-4FAF-A060-A3E5456A16B1}"/>
                </a:ext>
              </a:extLst>
            </p:cNvPr>
            <p:cNvSpPr/>
            <p:nvPr/>
          </p:nvSpPr>
          <p:spPr>
            <a:xfrm>
              <a:off x="9689830" y="3167412"/>
              <a:ext cx="228600" cy="669777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A3A011-144F-4E6B-BF9C-74D1FF7F5B7C}"/>
                </a:ext>
              </a:extLst>
            </p:cNvPr>
            <p:cNvSpPr txBox="1"/>
            <p:nvPr/>
          </p:nvSpPr>
          <p:spPr>
            <a:xfrm rot="20985569">
              <a:off x="4717853" y="3648974"/>
              <a:ext cx="1217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100 ns</a:t>
              </a:r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1E7D2F29-6732-4E31-8638-96CF663B9B8C}"/>
                </a:ext>
              </a:extLst>
            </p:cNvPr>
            <p:cNvSpPr/>
            <p:nvPr/>
          </p:nvSpPr>
          <p:spPr>
            <a:xfrm rot="20978754">
              <a:off x="3974608" y="3783381"/>
              <a:ext cx="5710811" cy="210405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55C95D-6BD0-4444-9325-17DB69E2F017}"/>
              </a:ext>
            </a:extLst>
          </p:cNvPr>
          <p:cNvGrpSpPr/>
          <p:nvPr/>
        </p:nvGrpSpPr>
        <p:grpSpPr>
          <a:xfrm>
            <a:off x="3927876" y="3291324"/>
            <a:ext cx="4726306" cy="1495171"/>
            <a:chOff x="3927876" y="3291324"/>
            <a:chExt cx="4726306" cy="149517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EA3844-E769-4A5F-9593-CE120FC32B3B}"/>
                </a:ext>
              </a:extLst>
            </p:cNvPr>
            <p:cNvSpPr txBox="1"/>
            <p:nvPr/>
          </p:nvSpPr>
          <p:spPr>
            <a:xfrm rot="847425">
              <a:off x="5156823" y="3291324"/>
              <a:ext cx="896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 KB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8548985-3FAA-4B77-8557-DE1151F9DE51}"/>
                </a:ext>
              </a:extLst>
            </p:cNvPr>
            <p:cNvSpPr/>
            <p:nvPr/>
          </p:nvSpPr>
          <p:spPr>
            <a:xfrm>
              <a:off x="8153400" y="4285713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row: Left 51">
              <a:extLst>
                <a:ext uri="{FF2B5EF4-FFF2-40B4-BE49-F238E27FC236}">
                  <a16:creationId xmlns:a16="http://schemas.microsoft.com/office/drawing/2014/main" id="{398C763C-5654-4414-819F-01D67258865F}"/>
                </a:ext>
              </a:extLst>
            </p:cNvPr>
            <p:cNvSpPr/>
            <p:nvPr/>
          </p:nvSpPr>
          <p:spPr>
            <a:xfrm rot="905869">
              <a:off x="3927876" y="3757653"/>
              <a:ext cx="4148162" cy="245688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19368F-B5CD-43CE-B3E1-958E55E5F792}"/>
              </a:ext>
            </a:extLst>
          </p:cNvPr>
          <p:cNvGrpSpPr/>
          <p:nvPr/>
        </p:nvGrpSpPr>
        <p:grpSpPr>
          <a:xfrm>
            <a:off x="3965289" y="2867380"/>
            <a:ext cx="6951483" cy="1229061"/>
            <a:chOff x="3965289" y="2867380"/>
            <a:chExt cx="6951483" cy="122906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AEC479-E46B-4035-ADE6-6B1990923319}"/>
                </a:ext>
              </a:extLst>
            </p:cNvPr>
            <p:cNvSpPr txBox="1"/>
            <p:nvPr/>
          </p:nvSpPr>
          <p:spPr>
            <a:xfrm rot="20957891">
              <a:off x="4669245" y="3634776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16MB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1675EC0-25B2-4E6C-A42C-6D674438847F}"/>
                </a:ext>
              </a:extLst>
            </p:cNvPr>
            <p:cNvSpPr/>
            <p:nvPr/>
          </p:nvSpPr>
          <p:spPr>
            <a:xfrm>
              <a:off x="10415990" y="2867380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row: Left 55">
              <a:extLst>
                <a:ext uri="{FF2B5EF4-FFF2-40B4-BE49-F238E27FC236}">
                  <a16:creationId xmlns:a16="http://schemas.microsoft.com/office/drawing/2014/main" id="{00D576D2-4CCF-4EC1-9F9F-07B35FB17E69}"/>
                </a:ext>
              </a:extLst>
            </p:cNvPr>
            <p:cNvSpPr/>
            <p:nvPr/>
          </p:nvSpPr>
          <p:spPr>
            <a:xfrm rot="20978754">
              <a:off x="3965289" y="3688396"/>
              <a:ext cx="6388577" cy="236955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0127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3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Entry Size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26BC0B-B431-4727-97EC-B642EA290A75}"/>
              </a:ext>
            </a:extLst>
          </p:cNvPr>
          <p:cNvSpPr/>
          <p:nvPr/>
        </p:nvSpPr>
        <p:spPr>
          <a:xfrm>
            <a:off x="2046466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A211F7-07AF-48F8-AEE5-4AC913E17054}"/>
              </a:ext>
            </a:extLst>
          </p:cNvPr>
          <p:cNvGrpSpPr/>
          <p:nvPr/>
        </p:nvGrpSpPr>
        <p:grpSpPr>
          <a:xfrm>
            <a:off x="1982274" y="2450474"/>
            <a:ext cx="2367106" cy="3618963"/>
            <a:chOff x="2936383" y="2698124"/>
            <a:chExt cx="1899635" cy="3618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5982C9-A23F-4853-8F99-5E3D137C5A0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0C4BF1-BEAE-482D-81AD-27C52B7FDD49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EDF7B0F-D391-405A-8E88-BC02D2BC43A8}"/>
              </a:ext>
            </a:extLst>
          </p:cNvPr>
          <p:cNvSpPr/>
          <p:nvPr/>
        </p:nvSpPr>
        <p:spPr>
          <a:xfrm>
            <a:off x="2489837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E8E63-CA50-4124-B3EE-5A6D96AD5894}"/>
              </a:ext>
            </a:extLst>
          </p:cNvPr>
          <p:cNvGrpSpPr/>
          <p:nvPr/>
        </p:nvGrpSpPr>
        <p:grpSpPr>
          <a:xfrm>
            <a:off x="2187835" y="5138532"/>
            <a:ext cx="2000069" cy="834784"/>
            <a:chOff x="3125374" y="5386182"/>
            <a:chExt cx="1909775" cy="8347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A9750-D4DF-40FE-8B06-34EED9E70E92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C30BDD-F57E-445A-98AD-59CCE166F662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18893C-D9B8-4EC8-ADE1-D28D2E7D0FB5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5AD9B9-D32A-4F48-A266-5C18081B5537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40AC2AB-95F1-4BF0-A74D-2857FBA0BC7B}"/>
              </a:ext>
            </a:extLst>
          </p:cNvPr>
          <p:cNvSpPr/>
          <p:nvPr/>
        </p:nvSpPr>
        <p:spPr>
          <a:xfrm>
            <a:off x="2489837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1C6B5B-D7E0-4B50-9A13-0BE2885CCDD0}"/>
              </a:ext>
            </a:extLst>
          </p:cNvPr>
          <p:cNvSpPr/>
          <p:nvPr/>
        </p:nvSpPr>
        <p:spPr>
          <a:xfrm>
            <a:off x="2487089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25E4F-ADF4-41C9-B52C-A0F73F241397}"/>
              </a:ext>
            </a:extLst>
          </p:cNvPr>
          <p:cNvGrpSpPr/>
          <p:nvPr/>
        </p:nvGrpSpPr>
        <p:grpSpPr>
          <a:xfrm>
            <a:off x="1982273" y="1701964"/>
            <a:ext cx="2367106" cy="660170"/>
            <a:chOff x="2936383" y="2698124"/>
            <a:chExt cx="1899635" cy="36189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3F0941-33FB-461D-9ECF-98DB919CBC67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10F36E-A7DF-420D-8CA0-F34315B7065F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81A4AF9-CA68-48E9-A14D-D9D123383C79}"/>
              </a:ext>
            </a:extLst>
          </p:cNvPr>
          <p:cNvSpPr/>
          <p:nvPr/>
        </p:nvSpPr>
        <p:spPr>
          <a:xfrm>
            <a:off x="2484512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8AE4BBC-02E1-4747-BA79-9A52DC8381E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939680" y="1293043"/>
                <a:ext cx="5918200" cy="48815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/>
                  <a:t>Buffer Entry Size</a:t>
                </a:r>
              </a:p>
              <a:p>
                <a:pPr lvl="1"/>
                <a:r>
                  <a:rPr lang="en-US" dirty="0"/>
                  <a:t>Pointer chasing</a:t>
                </a:r>
              </a:p>
              <a:p>
                <a:pPr lvl="2"/>
                <a:r>
                  <a:rPr lang="en-US" dirty="0"/>
                  <a:t>Change block size</a:t>
                </a:r>
              </a:p>
              <a:p>
                <a:pPr lvl="2"/>
                <a:r>
                  <a:rPr lang="en-US" dirty="0"/>
                  <a:t>Measure amplification factor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𝐴𝑚𝑝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𝐴𝑚𝑝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𝐵𝑙𝑜𝑐𝑘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𝐸𝑛𝑡𝑟𝑦</m:t>
                        </m:r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Amplification factor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𝐴𝑚𝑝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𝑆𝑖𝑧𝑒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𝐴𝑐𝑡𝑢𝑎𝑙𝑙𝑦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𝑅𝑒𝑎𝑑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𝑊𝑟𝑖𝑡𝑒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𝑆𝑖𝑧𝑒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𝑅𝑒𝑞𝑢𝑒𝑠𝑡𝑒𝑑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71600" lvl="3" indent="0">
                  <a:buNone/>
                </a:pPr>
                <a:r>
                  <a:rPr lang="en-US" sz="2400" dirty="0"/>
                  <a:t>e.g.,</a:t>
                </a:r>
              </a:p>
              <a:p>
                <a:pPr marL="1371600" lvl="3" indent="0">
                  <a:buNone/>
                </a:pPr>
                <a:r>
                  <a:rPr lang="en-US" sz="2400" dirty="0"/>
                  <a:t>	64B read request</a:t>
                </a:r>
              </a:p>
              <a:p>
                <a:pPr marL="1371600" lvl="3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	 256B read into buffer</a:t>
                </a:r>
              </a:p>
              <a:p>
                <a:pPr marL="1371600" lvl="3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Amp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8AE4BBC-02E1-4747-BA79-9A52DC838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939680" y="1293043"/>
                <a:ext cx="5918200" cy="4881563"/>
              </a:xfrm>
              <a:blipFill>
                <a:blip r:embed="rId6"/>
                <a:stretch>
                  <a:fillRect l="-1285" t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47750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842C91-A162-4D21-B28E-7BCC53DF1149}"/>
              </a:ext>
            </a:extLst>
          </p:cNvPr>
          <p:cNvSpPr/>
          <p:nvPr/>
        </p:nvSpPr>
        <p:spPr>
          <a:xfrm>
            <a:off x="3146160" y="4333875"/>
            <a:ext cx="1936750" cy="4984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Entry Size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26BC0B-B431-4727-97EC-B642EA290A75}"/>
              </a:ext>
            </a:extLst>
          </p:cNvPr>
          <p:cNvSpPr/>
          <p:nvPr/>
        </p:nvSpPr>
        <p:spPr>
          <a:xfrm>
            <a:off x="388043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A211F7-07AF-48F8-AEE5-4AC913E17054}"/>
              </a:ext>
            </a:extLst>
          </p:cNvPr>
          <p:cNvGrpSpPr/>
          <p:nvPr/>
        </p:nvGrpSpPr>
        <p:grpSpPr>
          <a:xfrm>
            <a:off x="323851" y="2450474"/>
            <a:ext cx="2367106" cy="3618963"/>
            <a:chOff x="2936383" y="2698124"/>
            <a:chExt cx="1899635" cy="3618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5982C9-A23F-4853-8F99-5E3D137C5A0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0C4BF1-BEAE-482D-81AD-27C52B7FDD49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EDF7B0F-D391-405A-8E88-BC02D2BC43A8}"/>
              </a:ext>
            </a:extLst>
          </p:cNvPr>
          <p:cNvSpPr/>
          <p:nvPr/>
        </p:nvSpPr>
        <p:spPr>
          <a:xfrm>
            <a:off x="831414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E8E63-CA50-4124-B3EE-5A6D96AD5894}"/>
              </a:ext>
            </a:extLst>
          </p:cNvPr>
          <p:cNvGrpSpPr/>
          <p:nvPr/>
        </p:nvGrpSpPr>
        <p:grpSpPr>
          <a:xfrm>
            <a:off x="529412" y="5138532"/>
            <a:ext cx="2000069" cy="834784"/>
            <a:chOff x="3125374" y="5386182"/>
            <a:chExt cx="1909775" cy="8347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A9750-D4DF-40FE-8B06-34EED9E70E92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C30BDD-F57E-445A-98AD-59CCE166F662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18893C-D9B8-4EC8-ADE1-D28D2E7D0FB5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5AD9B9-D32A-4F48-A266-5C18081B5537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40AC2AB-95F1-4BF0-A74D-2857FBA0BC7B}"/>
              </a:ext>
            </a:extLst>
          </p:cNvPr>
          <p:cNvSpPr/>
          <p:nvPr/>
        </p:nvSpPr>
        <p:spPr>
          <a:xfrm>
            <a:off x="831414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1C6B5B-D7E0-4B50-9A13-0BE2885CCDD0}"/>
              </a:ext>
            </a:extLst>
          </p:cNvPr>
          <p:cNvSpPr/>
          <p:nvPr/>
        </p:nvSpPr>
        <p:spPr>
          <a:xfrm>
            <a:off x="828666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25E4F-ADF4-41C9-B52C-A0F73F241397}"/>
              </a:ext>
            </a:extLst>
          </p:cNvPr>
          <p:cNvGrpSpPr/>
          <p:nvPr/>
        </p:nvGrpSpPr>
        <p:grpSpPr>
          <a:xfrm>
            <a:off x="323850" y="1701964"/>
            <a:ext cx="2367106" cy="660170"/>
            <a:chOff x="2936383" y="2698124"/>
            <a:chExt cx="1899635" cy="36189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3F0941-33FB-461D-9ECF-98DB919CBC67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10F36E-A7DF-420D-8CA0-F34315B7065F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81A4AF9-CA68-48E9-A14D-D9D123383C79}"/>
              </a:ext>
            </a:extLst>
          </p:cNvPr>
          <p:cNvSpPr/>
          <p:nvPr/>
        </p:nvSpPr>
        <p:spPr>
          <a:xfrm>
            <a:off x="826089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8AE4BBC-02E1-4747-BA79-9A52DC8381E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6273799" y="1293044"/>
                <a:ext cx="5791201" cy="386179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Buffer Entry Size</a:t>
                </a:r>
              </a:p>
              <a:p>
                <a:pPr lvl="1"/>
                <a:r>
                  <a:rPr lang="en-US" dirty="0"/>
                  <a:t>Pointer chasing</a:t>
                </a:r>
              </a:p>
              <a:p>
                <a:pPr lvl="2"/>
                <a:r>
                  <a:rPr lang="en-US" dirty="0"/>
                  <a:t>Change block size</a:t>
                </a:r>
              </a:p>
              <a:p>
                <a:pPr lvl="2"/>
                <a:r>
                  <a:rPr lang="en-US" dirty="0"/>
                  <a:t>Measure amplification factor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𝐴𝑚𝑝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𝐴𝑚𝑝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𝐵𝑙𝑜𝑐𝑘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𝐸𝑛𝑡𝑟𝑦</m:t>
                        </m:r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/>
                  <a:t>Example (L1 entry size)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𝐵𝑙𝑜𝑐𝑘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𝑆𝑖𝑧𝑒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𝐸𝑛𝑡𝑟𝑦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3"/>
                <a:endParaRPr lang="en-US" dirty="0">
                  <a:sym typeface="Wingdings" panose="05000000000000000000" pitchFamily="2" charset="2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8AE4BBC-02E1-4747-BA79-9A52DC838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6273799" y="1293044"/>
                <a:ext cx="5791201" cy="3861791"/>
              </a:xfrm>
              <a:blipFill>
                <a:blip r:embed="rId6"/>
                <a:stretch>
                  <a:fillRect l="-1751" t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A7EB12-A997-4391-A29A-F1007757D907}"/>
              </a:ext>
            </a:extLst>
          </p:cNvPr>
          <p:cNvSpPr/>
          <p:nvPr/>
        </p:nvSpPr>
        <p:spPr>
          <a:xfrm>
            <a:off x="3146160" y="3624263"/>
            <a:ext cx="1046799" cy="5013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6689F-1537-47D9-B2A0-A0A4BD3CBE63}"/>
              </a:ext>
            </a:extLst>
          </p:cNvPr>
          <p:cNvCxnSpPr>
            <a:cxnSpLocks/>
          </p:cNvCxnSpPr>
          <p:nvPr/>
        </p:nvCxnSpPr>
        <p:spPr>
          <a:xfrm>
            <a:off x="2270424" y="4215141"/>
            <a:ext cx="863901" cy="1144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32ADB5-5F90-49F8-AF38-DEE15EF42B10}"/>
              </a:ext>
            </a:extLst>
          </p:cNvPr>
          <p:cNvCxnSpPr>
            <a:cxnSpLocks/>
          </p:cNvCxnSpPr>
          <p:nvPr/>
        </p:nvCxnSpPr>
        <p:spPr>
          <a:xfrm flipV="1">
            <a:off x="2270424" y="4832350"/>
            <a:ext cx="863901" cy="1366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ACD2D83-E23B-4AC1-B821-F646A7903585}"/>
              </a:ext>
            </a:extLst>
          </p:cNvPr>
          <p:cNvCxnSpPr>
            <a:cxnSpLocks/>
          </p:cNvCxnSpPr>
          <p:nvPr/>
        </p:nvCxnSpPr>
        <p:spPr>
          <a:xfrm flipV="1">
            <a:off x="2270424" y="3624263"/>
            <a:ext cx="863901" cy="732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7EA58A-D722-4B10-8275-5E0DB6968A59}"/>
              </a:ext>
            </a:extLst>
          </p:cNvPr>
          <p:cNvCxnSpPr>
            <a:cxnSpLocks/>
          </p:cNvCxnSpPr>
          <p:nvPr/>
        </p:nvCxnSpPr>
        <p:spPr>
          <a:xfrm>
            <a:off x="2270424" y="4075810"/>
            <a:ext cx="863901" cy="498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93A2EF9-6D30-4141-8F25-BA08244B209A}"/>
              </a:ext>
            </a:extLst>
          </p:cNvPr>
          <p:cNvSpPr/>
          <p:nvPr/>
        </p:nvSpPr>
        <p:spPr>
          <a:xfrm>
            <a:off x="3146160" y="1677653"/>
            <a:ext cx="1936750" cy="5013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E4387C-3720-445A-8F99-C85FB621504B}"/>
              </a:ext>
            </a:extLst>
          </p:cNvPr>
          <p:cNvCxnSpPr>
            <a:cxnSpLocks/>
          </p:cNvCxnSpPr>
          <p:nvPr/>
        </p:nvCxnSpPr>
        <p:spPr>
          <a:xfrm>
            <a:off x="2690956" y="1236735"/>
            <a:ext cx="455204" cy="4331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D81915-760C-4EF9-A108-35F9CA6611E3}"/>
              </a:ext>
            </a:extLst>
          </p:cNvPr>
          <p:cNvCxnSpPr>
            <a:cxnSpLocks/>
          </p:cNvCxnSpPr>
          <p:nvPr/>
        </p:nvCxnSpPr>
        <p:spPr>
          <a:xfrm>
            <a:off x="2690956" y="1588269"/>
            <a:ext cx="455204" cy="5878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utoShape 29">
            <a:extLst>
              <a:ext uri="{FF2B5EF4-FFF2-40B4-BE49-F238E27FC236}">
                <a16:creationId xmlns:a16="http://schemas.microsoft.com/office/drawing/2014/main" id="{0393ECA8-3C0A-4CC9-AB24-28319A96511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8082" y="1719270"/>
            <a:ext cx="1812928" cy="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31">
            <a:extLst>
              <a:ext uri="{FF2B5EF4-FFF2-40B4-BE49-F238E27FC236}">
                <a16:creationId xmlns:a16="http://schemas.microsoft.com/office/drawing/2014/main" id="{C5160ABA-C3BA-4811-B442-DFFFF978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195" y="1743083"/>
            <a:ext cx="444501" cy="3714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32">
            <a:extLst>
              <a:ext uri="{FF2B5EF4-FFF2-40B4-BE49-F238E27FC236}">
                <a16:creationId xmlns:a16="http://schemas.microsoft.com/office/drawing/2014/main" id="{AD8BFEA8-2ABF-43DA-B8F3-D6619E708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695" y="1743083"/>
            <a:ext cx="446088" cy="3714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Rectangle 33">
            <a:extLst>
              <a:ext uri="{FF2B5EF4-FFF2-40B4-BE49-F238E27FC236}">
                <a16:creationId xmlns:a16="http://schemas.microsoft.com/office/drawing/2014/main" id="{EA46E11D-9147-4A69-97E2-D25F1D45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783" y="1743083"/>
            <a:ext cx="446088" cy="3714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34">
            <a:extLst>
              <a:ext uri="{FF2B5EF4-FFF2-40B4-BE49-F238E27FC236}">
                <a16:creationId xmlns:a16="http://schemas.microsoft.com/office/drawing/2014/main" id="{5F553B3A-0B91-4A22-80F1-E399CE28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872" y="1743083"/>
            <a:ext cx="446088" cy="3714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Rectangle 31">
            <a:extLst>
              <a:ext uri="{FF2B5EF4-FFF2-40B4-BE49-F238E27FC236}">
                <a16:creationId xmlns:a16="http://schemas.microsoft.com/office/drawing/2014/main" id="{48AEEB29-E330-46E3-9801-F88428C9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051" y="1737526"/>
            <a:ext cx="444501" cy="371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Rectangle 32">
            <a:extLst>
              <a:ext uri="{FF2B5EF4-FFF2-40B4-BE49-F238E27FC236}">
                <a16:creationId xmlns:a16="http://schemas.microsoft.com/office/drawing/2014/main" id="{844E2A03-3DA1-4470-A345-C0DC20A4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551" y="1737526"/>
            <a:ext cx="446088" cy="371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Rectangle 33">
            <a:extLst>
              <a:ext uri="{FF2B5EF4-FFF2-40B4-BE49-F238E27FC236}">
                <a16:creationId xmlns:a16="http://schemas.microsoft.com/office/drawing/2014/main" id="{06DC531F-6B1D-4CDC-B988-AD8EBC925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639" y="1737526"/>
            <a:ext cx="446088" cy="371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Rectangle 34">
            <a:extLst>
              <a:ext uri="{FF2B5EF4-FFF2-40B4-BE49-F238E27FC236}">
                <a16:creationId xmlns:a16="http://schemas.microsoft.com/office/drawing/2014/main" id="{E7218B62-7A1F-4BD4-82B8-5B8914A2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728" y="1737526"/>
            <a:ext cx="446088" cy="371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35">
            <a:extLst>
              <a:ext uri="{FF2B5EF4-FFF2-40B4-BE49-F238E27FC236}">
                <a16:creationId xmlns:a16="http://schemas.microsoft.com/office/drawing/2014/main" id="{78CDA152-8B37-4B09-9BFC-9B813A5A5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695" y="1733558"/>
            <a:ext cx="0" cy="39052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Line 36">
            <a:extLst>
              <a:ext uri="{FF2B5EF4-FFF2-40B4-BE49-F238E27FC236}">
                <a16:creationId xmlns:a16="http://schemas.microsoft.com/office/drawing/2014/main" id="{7D8E1828-2843-4B32-B413-C35157A54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9783" y="1733558"/>
            <a:ext cx="0" cy="39052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Line 37">
            <a:extLst>
              <a:ext uri="{FF2B5EF4-FFF2-40B4-BE49-F238E27FC236}">
                <a16:creationId xmlns:a16="http://schemas.microsoft.com/office/drawing/2014/main" id="{76E54437-9598-423B-B2A5-1286A4660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5872" y="1733558"/>
            <a:ext cx="0" cy="39052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Line 38">
            <a:extLst>
              <a:ext uri="{FF2B5EF4-FFF2-40B4-BE49-F238E27FC236}">
                <a16:creationId xmlns:a16="http://schemas.microsoft.com/office/drawing/2014/main" id="{3AE1F986-B453-411C-A45C-BDF196D19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9195" y="1733558"/>
            <a:ext cx="0" cy="39052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Line 39">
            <a:extLst>
              <a:ext uri="{FF2B5EF4-FFF2-40B4-BE49-F238E27FC236}">
                <a16:creationId xmlns:a16="http://schemas.microsoft.com/office/drawing/2014/main" id="{FEDB3E1A-D24C-431C-8BA0-B527D867F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1960" y="1733558"/>
            <a:ext cx="0" cy="390526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Line 40">
            <a:extLst>
              <a:ext uri="{FF2B5EF4-FFF2-40B4-BE49-F238E27FC236}">
                <a16:creationId xmlns:a16="http://schemas.microsoft.com/office/drawing/2014/main" id="{7C038E4A-3473-4D08-BA01-DB32D4E16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670" y="1743083"/>
            <a:ext cx="180181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41">
            <a:extLst>
              <a:ext uri="{FF2B5EF4-FFF2-40B4-BE49-F238E27FC236}">
                <a16:creationId xmlns:a16="http://schemas.microsoft.com/office/drawing/2014/main" id="{61872720-B193-435D-A40B-932D505A8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670" y="2114558"/>
            <a:ext cx="180181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Rectangle 42">
            <a:extLst>
              <a:ext uri="{FF2B5EF4-FFF2-40B4-BE49-F238E27FC236}">
                <a16:creationId xmlns:a16="http://schemas.microsoft.com/office/drawing/2014/main" id="{ADAC2C10-E6DF-4C7F-AC20-F9EF821C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420" y="1789120"/>
            <a:ext cx="263525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Rectangle 43">
            <a:extLst>
              <a:ext uri="{FF2B5EF4-FFF2-40B4-BE49-F238E27FC236}">
                <a16:creationId xmlns:a16="http://schemas.microsoft.com/office/drawing/2014/main" id="{72335425-8A81-44AA-9AB4-E9BE814E9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508" y="1789120"/>
            <a:ext cx="261938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44">
            <a:extLst>
              <a:ext uri="{FF2B5EF4-FFF2-40B4-BE49-F238E27FC236}">
                <a16:creationId xmlns:a16="http://schemas.microsoft.com/office/drawing/2014/main" id="{5F406ADC-84AD-4B08-BDFF-E82BA2DF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596" y="1789120"/>
            <a:ext cx="261938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45">
            <a:extLst>
              <a:ext uri="{FF2B5EF4-FFF2-40B4-BE49-F238E27FC236}">
                <a16:creationId xmlns:a16="http://schemas.microsoft.com/office/drawing/2014/main" id="{B2D43687-A0D3-40C7-964D-885DCA23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684" y="1789120"/>
            <a:ext cx="261938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8" name="Group 48">
            <a:extLst>
              <a:ext uri="{FF2B5EF4-FFF2-40B4-BE49-F238E27FC236}">
                <a16:creationId xmlns:a16="http://schemas.microsoft.com/office/drawing/2014/main" id="{E3DB8EED-6F3A-423D-B5DB-348269464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5096" y="4382293"/>
            <a:ext cx="922337" cy="401637"/>
            <a:chOff x="2839" y="1907"/>
            <a:chExt cx="581" cy="253"/>
          </a:xfrm>
        </p:grpSpPr>
        <p:sp>
          <p:nvSpPr>
            <p:cNvPr id="229" name="AutoShape 47">
              <a:extLst>
                <a:ext uri="{FF2B5EF4-FFF2-40B4-BE49-F238E27FC236}">
                  <a16:creationId xmlns:a16="http://schemas.microsoft.com/office/drawing/2014/main" id="{97A6ABDF-FD21-4F54-8473-801FC06B97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49">
              <a:extLst>
                <a:ext uri="{FF2B5EF4-FFF2-40B4-BE49-F238E27FC236}">
                  <a16:creationId xmlns:a16="http://schemas.microsoft.com/office/drawing/2014/main" id="{05BAE763-C3C8-4A11-8CA6-1A1AABF1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50">
              <a:extLst>
                <a:ext uri="{FF2B5EF4-FFF2-40B4-BE49-F238E27FC236}">
                  <a16:creationId xmlns:a16="http://schemas.microsoft.com/office/drawing/2014/main" id="{C77344DE-98D8-4264-86E9-49AE26134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51">
              <a:extLst>
                <a:ext uri="{FF2B5EF4-FFF2-40B4-BE49-F238E27FC236}">
                  <a16:creationId xmlns:a16="http://schemas.microsoft.com/office/drawing/2014/main" id="{DEAD9CA4-6807-44CF-852B-0A0F30966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52">
              <a:extLst>
                <a:ext uri="{FF2B5EF4-FFF2-40B4-BE49-F238E27FC236}">
                  <a16:creationId xmlns:a16="http://schemas.microsoft.com/office/drawing/2014/main" id="{65FDB8D4-3F30-4565-ACF4-5E76E8E74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53">
              <a:extLst>
                <a:ext uri="{FF2B5EF4-FFF2-40B4-BE49-F238E27FC236}">
                  <a16:creationId xmlns:a16="http://schemas.microsoft.com/office/drawing/2014/main" id="{06129270-F76F-4998-BE7D-03A4C89AC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" name="Group 48">
            <a:extLst>
              <a:ext uri="{FF2B5EF4-FFF2-40B4-BE49-F238E27FC236}">
                <a16:creationId xmlns:a16="http://schemas.microsoft.com/office/drawing/2014/main" id="{0D671E1C-3E0E-4397-AEFA-41A403389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4702" y="4382293"/>
            <a:ext cx="922337" cy="401637"/>
            <a:chOff x="2839" y="1907"/>
            <a:chExt cx="581" cy="253"/>
          </a:xfrm>
        </p:grpSpPr>
        <p:sp>
          <p:nvSpPr>
            <p:cNvPr id="236" name="AutoShape 47">
              <a:extLst>
                <a:ext uri="{FF2B5EF4-FFF2-40B4-BE49-F238E27FC236}">
                  <a16:creationId xmlns:a16="http://schemas.microsoft.com/office/drawing/2014/main" id="{B26C4964-78D6-42E4-9C75-E3CBE0F2C2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49">
              <a:extLst>
                <a:ext uri="{FF2B5EF4-FFF2-40B4-BE49-F238E27FC236}">
                  <a16:creationId xmlns:a16="http://schemas.microsoft.com/office/drawing/2014/main" id="{BE8D6294-ACF1-4F2D-AAB4-543C9F6BC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50">
              <a:extLst>
                <a:ext uri="{FF2B5EF4-FFF2-40B4-BE49-F238E27FC236}">
                  <a16:creationId xmlns:a16="http://schemas.microsoft.com/office/drawing/2014/main" id="{F00EB660-CF19-4441-A04E-51D68B0F5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51">
              <a:extLst>
                <a:ext uri="{FF2B5EF4-FFF2-40B4-BE49-F238E27FC236}">
                  <a16:creationId xmlns:a16="http://schemas.microsoft.com/office/drawing/2014/main" id="{A340C702-8465-4AB0-97E1-D67FFF6F3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52">
              <a:extLst>
                <a:ext uri="{FF2B5EF4-FFF2-40B4-BE49-F238E27FC236}">
                  <a16:creationId xmlns:a16="http://schemas.microsoft.com/office/drawing/2014/main" id="{BDAF7A28-2F9C-4F2D-839A-326C6D996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53">
              <a:extLst>
                <a:ext uri="{FF2B5EF4-FFF2-40B4-BE49-F238E27FC236}">
                  <a16:creationId xmlns:a16="http://schemas.microsoft.com/office/drawing/2014/main" id="{9B0EDA45-08D5-4727-B842-22C8C8540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" name="Arrow: Down 245">
            <a:extLst>
              <a:ext uri="{FF2B5EF4-FFF2-40B4-BE49-F238E27FC236}">
                <a16:creationId xmlns:a16="http://schemas.microsoft.com/office/drawing/2014/main" id="{E1A367C6-BCBC-419C-B39E-75F625100234}"/>
              </a:ext>
            </a:extLst>
          </p:cNvPr>
          <p:cNvSpPr/>
          <p:nvPr/>
        </p:nvSpPr>
        <p:spPr>
          <a:xfrm>
            <a:off x="3788976" y="1293043"/>
            <a:ext cx="207879" cy="433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Group 48">
            <a:extLst>
              <a:ext uri="{FF2B5EF4-FFF2-40B4-BE49-F238E27FC236}">
                <a16:creationId xmlns:a16="http://schemas.microsoft.com/office/drawing/2014/main" id="{28507B2D-9C84-42AC-9503-830D34D68E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5096" y="4382293"/>
            <a:ext cx="922337" cy="401637"/>
            <a:chOff x="2839" y="1907"/>
            <a:chExt cx="581" cy="253"/>
          </a:xfrm>
        </p:grpSpPr>
        <p:sp>
          <p:nvSpPr>
            <p:cNvPr id="260" name="AutoShape 47">
              <a:extLst>
                <a:ext uri="{FF2B5EF4-FFF2-40B4-BE49-F238E27FC236}">
                  <a16:creationId xmlns:a16="http://schemas.microsoft.com/office/drawing/2014/main" id="{0E51A33E-5D87-42F1-919B-F15F2B430E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49">
              <a:extLst>
                <a:ext uri="{FF2B5EF4-FFF2-40B4-BE49-F238E27FC236}">
                  <a16:creationId xmlns:a16="http://schemas.microsoft.com/office/drawing/2014/main" id="{ADF4BC17-6FCE-4A5F-B9F6-5B974B10C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50">
              <a:extLst>
                <a:ext uri="{FF2B5EF4-FFF2-40B4-BE49-F238E27FC236}">
                  <a16:creationId xmlns:a16="http://schemas.microsoft.com/office/drawing/2014/main" id="{49AB42BC-5933-4EC4-A782-EB115B873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51">
              <a:extLst>
                <a:ext uri="{FF2B5EF4-FFF2-40B4-BE49-F238E27FC236}">
                  <a16:creationId xmlns:a16="http://schemas.microsoft.com/office/drawing/2014/main" id="{23DB43D0-71D9-46FD-881A-411306997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52">
              <a:extLst>
                <a:ext uri="{FF2B5EF4-FFF2-40B4-BE49-F238E27FC236}">
                  <a16:creationId xmlns:a16="http://schemas.microsoft.com/office/drawing/2014/main" id="{54CD9D8C-774E-4E10-993F-D62AB03DE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53">
              <a:extLst>
                <a:ext uri="{FF2B5EF4-FFF2-40B4-BE49-F238E27FC236}">
                  <a16:creationId xmlns:a16="http://schemas.microsoft.com/office/drawing/2014/main" id="{6052BC68-78B4-4BA5-BBBB-B6CC0F876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4" name="Rectangle 32">
            <a:extLst>
              <a:ext uri="{FF2B5EF4-FFF2-40B4-BE49-F238E27FC236}">
                <a16:creationId xmlns:a16="http://schemas.microsoft.com/office/drawing/2014/main" id="{76F7F64E-6434-4F1B-A43D-ADFD178F9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460" y="4401344"/>
            <a:ext cx="448470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66" name="Group 48">
            <a:extLst>
              <a:ext uri="{FF2B5EF4-FFF2-40B4-BE49-F238E27FC236}">
                <a16:creationId xmlns:a16="http://schemas.microsoft.com/office/drawing/2014/main" id="{0DBB0AF2-9526-405A-B1E5-42EC150CC0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4701" y="4382293"/>
            <a:ext cx="922337" cy="401637"/>
            <a:chOff x="2839" y="1907"/>
            <a:chExt cx="581" cy="253"/>
          </a:xfrm>
        </p:grpSpPr>
        <p:sp>
          <p:nvSpPr>
            <p:cNvPr id="267" name="AutoShape 47">
              <a:extLst>
                <a:ext uri="{FF2B5EF4-FFF2-40B4-BE49-F238E27FC236}">
                  <a16:creationId xmlns:a16="http://schemas.microsoft.com/office/drawing/2014/main" id="{5716FCF6-6209-460D-8972-F57FFC5E90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49">
              <a:extLst>
                <a:ext uri="{FF2B5EF4-FFF2-40B4-BE49-F238E27FC236}">
                  <a16:creationId xmlns:a16="http://schemas.microsoft.com/office/drawing/2014/main" id="{2C4E6D76-4EFE-4494-A686-F9A222F4F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50">
              <a:extLst>
                <a:ext uri="{FF2B5EF4-FFF2-40B4-BE49-F238E27FC236}">
                  <a16:creationId xmlns:a16="http://schemas.microsoft.com/office/drawing/2014/main" id="{2BC9C9B9-26E0-4BD0-A87D-664E7508D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51">
              <a:extLst>
                <a:ext uri="{FF2B5EF4-FFF2-40B4-BE49-F238E27FC236}">
                  <a16:creationId xmlns:a16="http://schemas.microsoft.com/office/drawing/2014/main" id="{2A9E6122-3301-4384-B697-AC77DFC6C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52">
              <a:extLst>
                <a:ext uri="{FF2B5EF4-FFF2-40B4-BE49-F238E27FC236}">
                  <a16:creationId xmlns:a16="http://schemas.microsoft.com/office/drawing/2014/main" id="{51554F67-87A3-4FBD-9B4E-628C306F6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53">
              <a:extLst>
                <a:ext uri="{FF2B5EF4-FFF2-40B4-BE49-F238E27FC236}">
                  <a16:creationId xmlns:a16="http://schemas.microsoft.com/office/drawing/2014/main" id="{6777BAA3-9F92-4252-9640-9618696BB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" name="Rectangle 31">
            <a:extLst>
              <a:ext uri="{FF2B5EF4-FFF2-40B4-BE49-F238E27FC236}">
                <a16:creationId xmlns:a16="http://schemas.microsoft.com/office/drawing/2014/main" id="{50137156-201B-4891-82C3-6EC546273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383" y="4400669"/>
            <a:ext cx="429857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6" name="Group 48">
            <a:extLst>
              <a:ext uri="{FF2B5EF4-FFF2-40B4-BE49-F238E27FC236}">
                <a16:creationId xmlns:a16="http://schemas.microsoft.com/office/drawing/2014/main" id="{97802D98-F755-4316-9074-91793987FE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9463" y="4382293"/>
            <a:ext cx="922337" cy="401637"/>
            <a:chOff x="2839" y="1907"/>
            <a:chExt cx="581" cy="253"/>
          </a:xfrm>
        </p:grpSpPr>
        <p:sp>
          <p:nvSpPr>
            <p:cNvPr id="287" name="AutoShape 47">
              <a:extLst>
                <a:ext uri="{FF2B5EF4-FFF2-40B4-BE49-F238E27FC236}">
                  <a16:creationId xmlns:a16="http://schemas.microsoft.com/office/drawing/2014/main" id="{E4E30F2F-1812-4A24-8182-DB7844F0D3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49">
              <a:extLst>
                <a:ext uri="{FF2B5EF4-FFF2-40B4-BE49-F238E27FC236}">
                  <a16:creationId xmlns:a16="http://schemas.microsoft.com/office/drawing/2014/main" id="{5C815C92-7D74-455A-8872-33DF9391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50">
              <a:extLst>
                <a:ext uri="{FF2B5EF4-FFF2-40B4-BE49-F238E27FC236}">
                  <a16:creationId xmlns:a16="http://schemas.microsoft.com/office/drawing/2014/main" id="{73E6A7B8-1269-4AC8-985B-B198C6A84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51">
              <a:extLst>
                <a:ext uri="{FF2B5EF4-FFF2-40B4-BE49-F238E27FC236}">
                  <a16:creationId xmlns:a16="http://schemas.microsoft.com/office/drawing/2014/main" id="{2114DA9B-88B3-4357-8F3F-EBC73FC47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52">
              <a:extLst>
                <a:ext uri="{FF2B5EF4-FFF2-40B4-BE49-F238E27FC236}">
                  <a16:creationId xmlns:a16="http://schemas.microsoft.com/office/drawing/2014/main" id="{8A7459C8-6E15-4C06-924B-B9E3CD928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53">
              <a:extLst>
                <a:ext uri="{FF2B5EF4-FFF2-40B4-BE49-F238E27FC236}">
                  <a16:creationId xmlns:a16="http://schemas.microsoft.com/office/drawing/2014/main" id="{7CE3B107-A525-4042-9332-41F5872E3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4" name="Rectangle 32">
            <a:extLst>
              <a:ext uri="{FF2B5EF4-FFF2-40B4-BE49-F238E27FC236}">
                <a16:creationId xmlns:a16="http://schemas.microsoft.com/office/drawing/2014/main" id="{C5D9EE32-E609-4917-AEBC-C8757387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240" y="4400669"/>
            <a:ext cx="448470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" name="Rectangle 31">
            <a:extLst>
              <a:ext uri="{FF2B5EF4-FFF2-40B4-BE49-F238E27FC236}">
                <a16:creationId xmlns:a16="http://schemas.microsoft.com/office/drawing/2014/main" id="{83EE15C9-1D2E-4219-8848-2C80BC33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02" y="3697287"/>
            <a:ext cx="429857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6" name="Group 48">
            <a:extLst>
              <a:ext uri="{FF2B5EF4-FFF2-40B4-BE49-F238E27FC236}">
                <a16:creationId xmlns:a16="http://schemas.microsoft.com/office/drawing/2014/main" id="{CFE7ABD9-8D4F-4BF9-8B86-299A6681AD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5095" y="4382293"/>
            <a:ext cx="922337" cy="401637"/>
            <a:chOff x="2839" y="1907"/>
            <a:chExt cx="581" cy="253"/>
          </a:xfrm>
        </p:grpSpPr>
        <p:sp>
          <p:nvSpPr>
            <p:cNvPr id="277" name="AutoShape 47">
              <a:extLst>
                <a:ext uri="{FF2B5EF4-FFF2-40B4-BE49-F238E27FC236}">
                  <a16:creationId xmlns:a16="http://schemas.microsoft.com/office/drawing/2014/main" id="{C3928E24-AED2-4128-BA7E-ADDC329AB6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49">
              <a:extLst>
                <a:ext uri="{FF2B5EF4-FFF2-40B4-BE49-F238E27FC236}">
                  <a16:creationId xmlns:a16="http://schemas.microsoft.com/office/drawing/2014/main" id="{27333411-A473-4BE4-AA2F-B99EE1903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50">
              <a:extLst>
                <a:ext uri="{FF2B5EF4-FFF2-40B4-BE49-F238E27FC236}">
                  <a16:creationId xmlns:a16="http://schemas.microsoft.com/office/drawing/2014/main" id="{A3F61A39-DA3A-4051-A7F9-C4A6B2D15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51">
              <a:extLst>
                <a:ext uri="{FF2B5EF4-FFF2-40B4-BE49-F238E27FC236}">
                  <a16:creationId xmlns:a16="http://schemas.microsoft.com/office/drawing/2014/main" id="{E1977462-EF11-4765-B67D-7DE6B3100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Line 52">
              <a:extLst>
                <a:ext uri="{FF2B5EF4-FFF2-40B4-BE49-F238E27FC236}">
                  <a16:creationId xmlns:a16="http://schemas.microsoft.com/office/drawing/2014/main" id="{F20DB6C7-180B-40B5-92D3-73E1585C2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53">
              <a:extLst>
                <a:ext uri="{FF2B5EF4-FFF2-40B4-BE49-F238E27FC236}">
                  <a16:creationId xmlns:a16="http://schemas.microsoft.com/office/drawing/2014/main" id="{832CE1D8-4E22-4C11-A169-FB57B48B4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2" name="Rectangle 31">
            <a:extLst>
              <a:ext uri="{FF2B5EF4-FFF2-40B4-BE49-F238E27FC236}">
                <a16:creationId xmlns:a16="http://schemas.microsoft.com/office/drawing/2014/main" id="{CD92A39D-4EC0-4AF9-84EF-A8E8557CF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603" y="4401344"/>
            <a:ext cx="429857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Rectangle 32">
            <a:extLst>
              <a:ext uri="{FF2B5EF4-FFF2-40B4-BE49-F238E27FC236}">
                <a16:creationId xmlns:a16="http://schemas.microsoft.com/office/drawing/2014/main" id="{2AE852F1-A752-44FD-A11D-1CACA1C8A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577" y="4400671"/>
            <a:ext cx="448470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8" name="Rectangle 32">
            <a:extLst>
              <a:ext uri="{FF2B5EF4-FFF2-40B4-BE49-F238E27FC236}">
                <a16:creationId xmlns:a16="http://schemas.microsoft.com/office/drawing/2014/main" id="{5128DA32-1350-440D-AFBE-24CB3ED7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959" y="3697287"/>
            <a:ext cx="448470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3" name="Rectangle 31">
            <a:extLst>
              <a:ext uri="{FF2B5EF4-FFF2-40B4-BE49-F238E27FC236}">
                <a16:creationId xmlns:a16="http://schemas.microsoft.com/office/drawing/2014/main" id="{C6D806AB-DA04-440C-B27D-E6E983594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516" y="3697287"/>
            <a:ext cx="429857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31">
            <a:extLst>
              <a:ext uri="{FF2B5EF4-FFF2-40B4-BE49-F238E27FC236}">
                <a16:creationId xmlns:a16="http://schemas.microsoft.com/office/drawing/2014/main" id="{425EDF07-1957-4DA3-812D-1D8A6CF62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791" y="4400668"/>
            <a:ext cx="429857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Rectangle 32">
            <a:extLst>
              <a:ext uri="{FF2B5EF4-FFF2-40B4-BE49-F238E27FC236}">
                <a16:creationId xmlns:a16="http://schemas.microsoft.com/office/drawing/2014/main" id="{1375B1D3-B3EE-46F0-AFDE-8D00A7D80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912" y="3697287"/>
            <a:ext cx="448470" cy="350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380FC6C5-DCBA-429C-9735-908499621C52}"/>
              </a:ext>
            </a:extLst>
          </p:cNvPr>
          <p:cNvSpPr txBox="1"/>
          <p:nvPr/>
        </p:nvSpPr>
        <p:spPr>
          <a:xfrm>
            <a:off x="3712011" y="3046056"/>
            <a:ext cx="238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L1 </a:t>
            </a:r>
            <a:r>
              <a:rPr lang="en-US" dirty="0" err="1"/>
              <a:t>Buf</a:t>
            </a:r>
            <a:r>
              <a:rPr lang="en-US" dirty="0"/>
              <a:t> load 4 entries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4823F29D-7111-4047-91B8-A458AE9EFAE9}"/>
              </a:ext>
            </a:extLst>
          </p:cNvPr>
          <p:cNvSpPr txBox="1"/>
          <p:nvPr/>
        </p:nvSpPr>
        <p:spPr>
          <a:xfrm>
            <a:off x="3996855" y="2214147"/>
            <a:ext cx="209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CPU load 2 entries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472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-0.10301 " pathEditMode="relative" rAng="0" ptsTypes="AA">
                                      <p:cBhvr>
                                        <p:cTn id="72" dur="1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3698 1.11111E-6 " pathEditMode="relative" rAng="0" ptsTypes="AA">
                                      <p:cBhvr>
                                        <p:cTn id="87" dur="1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07266 -0.10301 " pathEditMode="relative" rAng="0" ptsTypes="AA">
                                      <p:cBhvr>
                                        <p:cTn id="99" dur="1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1.11111E-6 L -0.03711 1.11111E-6 " pathEditMode="relative" rAng="0" ptsTypes="AA">
                                      <p:cBhvr>
                                        <p:cTn id="114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023 L -1.04167E-6 -0.10255 " pathEditMode="relative" rAng="0" ptsTypes="AA">
                                      <p:cBhvr>
                                        <p:cTn id="126" dur="1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3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69 L 0.00065 -0.10255 " pathEditMode="relative" rAng="0" ptsTypes="AA">
                                      <p:cBhvr>
                                        <p:cTn id="130" dur="1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7214 0.00023 " pathEditMode="relative" rAng="0" ptsTypes="AA">
                                      <p:cBhvr>
                                        <p:cTn id="145" dur="1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-0.07266 -0.10278 " pathEditMode="relative" rAng="0" ptsTypes="AA">
                                      <p:cBhvr>
                                        <p:cTn id="161" dur="1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-511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7266 -0.10301 " pathEditMode="relative" rAng="0" ptsTypes="AA">
                                      <p:cBhvr>
                                        <p:cTn id="165" dur="1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178" grpId="0"/>
      <p:bldP spid="179" grpId="0" animBg="1"/>
      <p:bldP spid="180" grpId="0" animBg="1"/>
      <p:bldP spid="181" grpId="0" animBg="1"/>
      <p:bldP spid="182" grpId="0" animBg="1"/>
      <p:bldP spid="219" grpId="0" animBg="1"/>
      <p:bldP spid="220" grpId="0" animBg="1"/>
      <p:bldP spid="221" grpId="0" animBg="1"/>
      <p:bldP spid="22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/>
      <p:bldP spid="191" grpId="0"/>
      <p:bldP spid="192" grpId="0"/>
      <p:bldP spid="193" grpId="0"/>
      <p:bldP spid="246" grpId="0" animBg="1"/>
      <p:bldP spid="246" grpId="1" animBg="1"/>
      <p:bldP spid="246" grpId="2" animBg="1"/>
      <p:bldP spid="246" grpId="3" animBg="1"/>
      <p:bldP spid="254" grpId="0" animBg="1"/>
      <p:bldP spid="273" grpId="0" animBg="1"/>
      <p:bldP spid="274" grpId="0" animBg="1"/>
      <p:bldP spid="256" grpId="0" animBg="1"/>
      <p:bldP spid="256" grpId="1" animBg="1"/>
      <p:bldP spid="252" grpId="0" animBg="1"/>
      <p:bldP spid="275" grpId="0" animBg="1"/>
      <p:bldP spid="275" grpId="1" animBg="1"/>
      <p:bldP spid="275" grpId="2" animBg="1"/>
      <p:bldP spid="258" grpId="0" animBg="1"/>
      <p:bldP spid="258" grpId="1" animBg="1"/>
      <p:bldP spid="258" grpId="2" animBg="1"/>
      <p:bldP spid="283" grpId="0" animBg="1"/>
      <p:bldP spid="283" grpId="1" animBg="1"/>
      <p:bldP spid="284" grpId="1" animBg="1"/>
      <p:bldP spid="284" grpId="2" animBg="1"/>
      <p:bldP spid="293" grpId="0" animBg="1"/>
      <p:bldP spid="297" grpId="0"/>
      <p:bldP spid="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842C91-A162-4D21-B28E-7BCC53DF1149}"/>
              </a:ext>
            </a:extLst>
          </p:cNvPr>
          <p:cNvSpPr/>
          <p:nvPr/>
        </p:nvSpPr>
        <p:spPr>
          <a:xfrm>
            <a:off x="3146160" y="4333875"/>
            <a:ext cx="1936750" cy="4984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Entry Size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26BC0B-B431-4727-97EC-B642EA290A75}"/>
              </a:ext>
            </a:extLst>
          </p:cNvPr>
          <p:cNvSpPr/>
          <p:nvPr/>
        </p:nvSpPr>
        <p:spPr>
          <a:xfrm>
            <a:off x="388043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A211F7-07AF-48F8-AEE5-4AC913E17054}"/>
              </a:ext>
            </a:extLst>
          </p:cNvPr>
          <p:cNvGrpSpPr/>
          <p:nvPr/>
        </p:nvGrpSpPr>
        <p:grpSpPr>
          <a:xfrm>
            <a:off x="323851" y="2450474"/>
            <a:ext cx="2367106" cy="3618963"/>
            <a:chOff x="2936383" y="2698124"/>
            <a:chExt cx="1899635" cy="3618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5982C9-A23F-4853-8F99-5E3D137C5A0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0C4BF1-BEAE-482D-81AD-27C52B7FDD49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EDF7B0F-D391-405A-8E88-BC02D2BC43A8}"/>
              </a:ext>
            </a:extLst>
          </p:cNvPr>
          <p:cNvSpPr/>
          <p:nvPr/>
        </p:nvSpPr>
        <p:spPr>
          <a:xfrm>
            <a:off x="831414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E8E63-CA50-4124-B3EE-5A6D96AD5894}"/>
              </a:ext>
            </a:extLst>
          </p:cNvPr>
          <p:cNvGrpSpPr/>
          <p:nvPr/>
        </p:nvGrpSpPr>
        <p:grpSpPr>
          <a:xfrm>
            <a:off x="529412" y="5138532"/>
            <a:ext cx="2000069" cy="834784"/>
            <a:chOff x="3125374" y="5386182"/>
            <a:chExt cx="1909775" cy="8347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A9750-D4DF-40FE-8B06-34EED9E70E92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C30BDD-F57E-445A-98AD-59CCE166F662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18893C-D9B8-4EC8-ADE1-D28D2E7D0FB5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5AD9B9-D32A-4F48-A266-5C18081B5537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40AC2AB-95F1-4BF0-A74D-2857FBA0BC7B}"/>
              </a:ext>
            </a:extLst>
          </p:cNvPr>
          <p:cNvSpPr/>
          <p:nvPr/>
        </p:nvSpPr>
        <p:spPr>
          <a:xfrm>
            <a:off x="831414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1C6B5B-D7E0-4B50-9A13-0BE2885CCDD0}"/>
              </a:ext>
            </a:extLst>
          </p:cNvPr>
          <p:cNvSpPr/>
          <p:nvPr/>
        </p:nvSpPr>
        <p:spPr>
          <a:xfrm>
            <a:off x="828666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25E4F-ADF4-41C9-B52C-A0F73F241397}"/>
              </a:ext>
            </a:extLst>
          </p:cNvPr>
          <p:cNvGrpSpPr/>
          <p:nvPr/>
        </p:nvGrpSpPr>
        <p:grpSpPr>
          <a:xfrm>
            <a:off x="323850" y="1701964"/>
            <a:ext cx="2367106" cy="660170"/>
            <a:chOff x="2936383" y="2698124"/>
            <a:chExt cx="1899635" cy="36189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3F0941-33FB-461D-9ECF-98DB919CBC67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10F36E-A7DF-420D-8CA0-F34315B7065F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81A4AF9-CA68-48E9-A14D-D9D123383C79}"/>
              </a:ext>
            </a:extLst>
          </p:cNvPr>
          <p:cNvSpPr/>
          <p:nvPr/>
        </p:nvSpPr>
        <p:spPr>
          <a:xfrm>
            <a:off x="826089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8AE4BBC-02E1-4747-BA79-9A52DC8381E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6279815" y="1293043"/>
                <a:ext cx="5791201" cy="507600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Buffer Entry Size</a:t>
                </a:r>
              </a:p>
              <a:p>
                <a:pPr lvl="1"/>
                <a:r>
                  <a:rPr lang="en-US" dirty="0"/>
                  <a:t>Pointer chasing</a:t>
                </a:r>
              </a:p>
              <a:p>
                <a:pPr lvl="2"/>
                <a:r>
                  <a:rPr lang="en-US" dirty="0"/>
                  <a:t>Change block size</a:t>
                </a:r>
              </a:p>
              <a:p>
                <a:pPr lvl="2"/>
                <a:r>
                  <a:rPr lang="en-US" dirty="0"/>
                  <a:t>Measure amplification factor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𝐵𝑙𝑜𝑐𝑘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𝐸𝑛𝑡𝑟𝑦</m:t>
                        </m:r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𝐴𝑚𝑝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/>
                  <a:t>Example (L1 entry size)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𝐵𝑙𝑜𝑐𝑘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𝑆𝑖𝑧𝑒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𝐸𝑛𝑡𝑟𝑦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3"/>
                <a:endParaRPr lang="en-US" dirty="0"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𝐵𝑙𝑜𝑐𝑘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𝑆𝑖𝑧𝑒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𝐸𝑛𝑡𝑟𝑦</m:t>
                        </m:r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8AE4BBC-02E1-4747-BA79-9A52DC838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6279815" y="1293043"/>
                <a:ext cx="5791201" cy="5076007"/>
              </a:xfrm>
              <a:blipFill>
                <a:blip r:embed="rId6"/>
                <a:stretch>
                  <a:fillRect l="-1751" t="-3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A7EB12-A997-4391-A29A-F1007757D907}"/>
              </a:ext>
            </a:extLst>
          </p:cNvPr>
          <p:cNvSpPr/>
          <p:nvPr/>
        </p:nvSpPr>
        <p:spPr>
          <a:xfrm>
            <a:off x="3146160" y="3624263"/>
            <a:ext cx="1046799" cy="5013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6689F-1537-47D9-B2A0-A0A4BD3CBE63}"/>
              </a:ext>
            </a:extLst>
          </p:cNvPr>
          <p:cNvCxnSpPr>
            <a:cxnSpLocks/>
          </p:cNvCxnSpPr>
          <p:nvPr/>
        </p:nvCxnSpPr>
        <p:spPr>
          <a:xfrm>
            <a:off x="2270424" y="4215141"/>
            <a:ext cx="863901" cy="1144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32ADB5-5F90-49F8-AF38-DEE15EF42B10}"/>
              </a:ext>
            </a:extLst>
          </p:cNvPr>
          <p:cNvCxnSpPr>
            <a:cxnSpLocks/>
          </p:cNvCxnSpPr>
          <p:nvPr/>
        </p:nvCxnSpPr>
        <p:spPr>
          <a:xfrm flipV="1">
            <a:off x="2270424" y="4832350"/>
            <a:ext cx="863901" cy="1366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ACD2D83-E23B-4AC1-B821-F646A7903585}"/>
              </a:ext>
            </a:extLst>
          </p:cNvPr>
          <p:cNvCxnSpPr>
            <a:cxnSpLocks/>
          </p:cNvCxnSpPr>
          <p:nvPr/>
        </p:nvCxnSpPr>
        <p:spPr>
          <a:xfrm flipV="1">
            <a:off x="2270424" y="3624263"/>
            <a:ext cx="863901" cy="732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7EA58A-D722-4B10-8275-5E0DB6968A59}"/>
              </a:ext>
            </a:extLst>
          </p:cNvPr>
          <p:cNvCxnSpPr>
            <a:cxnSpLocks/>
          </p:cNvCxnSpPr>
          <p:nvPr/>
        </p:nvCxnSpPr>
        <p:spPr>
          <a:xfrm>
            <a:off x="2270424" y="4075810"/>
            <a:ext cx="863901" cy="498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93A2EF9-6D30-4141-8F25-BA08244B209A}"/>
              </a:ext>
            </a:extLst>
          </p:cNvPr>
          <p:cNvSpPr/>
          <p:nvPr/>
        </p:nvSpPr>
        <p:spPr>
          <a:xfrm>
            <a:off x="3146160" y="1677653"/>
            <a:ext cx="1936750" cy="5013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E4387C-3720-445A-8F99-C85FB621504B}"/>
              </a:ext>
            </a:extLst>
          </p:cNvPr>
          <p:cNvCxnSpPr>
            <a:cxnSpLocks/>
          </p:cNvCxnSpPr>
          <p:nvPr/>
        </p:nvCxnSpPr>
        <p:spPr>
          <a:xfrm>
            <a:off x="2690956" y="1236735"/>
            <a:ext cx="455204" cy="4331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D81915-760C-4EF9-A108-35F9CA6611E3}"/>
              </a:ext>
            </a:extLst>
          </p:cNvPr>
          <p:cNvCxnSpPr>
            <a:cxnSpLocks/>
          </p:cNvCxnSpPr>
          <p:nvPr/>
        </p:nvCxnSpPr>
        <p:spPr>
          <a:xfrm>
            <a:off x="2690956" y="1588269"/>
            <a:ext cx="455204" cy="5878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utoShape 29">
            <a:extLst>
              <a:ext uri="{FF2B5EF4-FFF2-40B4-BE49-F238E27FC236}">
                <a16:creationId xmlns:a16="http://schemas.microsoft.com/office/drawing/2014/main" id="{0393ECA8-3C0A-4CC9-AB24-28319A96511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8082" y="1719270"/>
            <a:ext cx="1812928" cy="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8" name="Group 48">
            <a:extLst>
              <a:ext uri="{FF2B5EF4-FFF2-40B4-BE49-F238E27FC236}">
                <a16:creationId xmlns:a16="http://schemas.microsoft.com/office/drawing/2014/main" id="{E3DB8EED-6F3A-423D-B5DB-348269464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5096" y="4382293"/>
            <a:ext cx="922337" cy="401637"/>
            <a:chOff x="2839" y="1907"/>
            <a:chExt cx="581" cy="253"/>
          </a:xfrm>
        </p:grpSpPr>
        <p:sp>
          <p:nvSpPr>
            <p:cNvPr id="229" name="AutoShape 47">
              <a:extLst>
                <a:ext uri="{FF2B5EF4-FFF2-40B4-BE49-F238E27FC236}">
                  <a16:creationId xmlns:a16="http://schemas.microsoft.com/office/drawing/2014/main" id="{97A6ABDF-FD21-4F54-8473-801FC06B97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49">
              <a:extLst>
                <a:ext uri="{FF2B5EF4-FFF2-40B4-BE49-F238E27FC236}">
                  <a16:creationId xmlns:a16="http://schemas.microsoft.com/office/drawing/2014/main" id="{05BAE763-C3C8-4A11-8CA6-1A1AABF1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50">
              <a:extLst>
                <a:ext uri="{FF2B5EF4-FFF2-40B4-BE49-F238E27FC236}">
                  <a16:creationId xmlns:a16="http://schemas.microsoft.com/office/drawing/2014/main" id="{C77344DE-98D8-4264-86E9-49AE26134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51">
              <a:extLst>
                <a:ext uri="{FF2B5EF4-FFF2-40B4-BE49-F238E27FC236}">
                  <a16:creationId xmlns:a16="http://schemas.microsoft.com/office/drawing/2014/main" id="{DEAD9CA4-6807-44CF-852B-0A0F30966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52">
              <a:extLst>
                <a:ext uri="{FF2B5EF4-FFF2-40B4-BE49-F238E27FC236}">
                  <a16:creationId xmlns:a16="http://schemas.microsoft.com/office/drawing/2014/main" id="{65FDB8D4-3F30-4565-ACF4-5E76E8E74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53">
              <a:extLst>
                <a:ext uri="{FF2B5EF4-FFF2-40B4-BE49-F238E27FC236}">
                  <a16:creationId xmlns:a16="http://schemas.microsoft.com/office/drawing/2014/main" id="{06129270-F76F-4998-BE7D-03A4C89AC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" name="Group 48">
            <a:extLst>
              <a:ext uri="{FF2B5EF4-FFF2-40B4-BE49-F238E27FC236}">
                <a16:creationId xmlns:a16="http://schemas.microsoft.com/office/drawing/2014/main" id="{0D671E1C-3E0E-4397-AEFA-41A4033892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9210" y="4382293"/>
            <a:ext cx="922337" cy="401637"/>
            <a:chOff x="2839" y="1907"/>
            <a:chExt cx="581" cy="253"/>
          </a:xfrm>
        </p:grpSpPr>
        <p:sp>
          <p:nvSpPr>
            <p:cNvPr id="236" name="AutoShape 47">
              <a:extLst>
                <a:ext uri="{FF2B5EF4-FFF2-40B4-BE49-F238E27FC236}">
                  <a16:creationId xmlns:a16="http://schemas.microsoft.com/office/drawing/2014/main" id="{B26C4964-78D6-42E4-9C75-E3CBE0F2C2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49">
              <a:extLst>
                <a:ext uri="{FF2B5EF4-FFF2-40B4-BE49-F238E27FC236}">
                  <a16:creationId xmlns:a16="http://schemas.microsoft.com/office/drawing/2014/main" id="{BE8D6294-ACF1-4F2D-AAB4-543C9F6BC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50">
              <a:extLst>
                <a:ext uri="{FF2B5EF4-FFF2-40B4-BE49-F238E27FC236}">
                  <a16:creationId xmlns:a16="http://schemas.microsoft.com/office/drawing/2014/main" id="{F00EB660-CF19-4441-A04E-51D68B0F5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51">
              <a:extLst>
                <a:ext uri="{FF2B5EF4-FFF2-40B4-BE49-F238E27FC236}">
                  <a16:creationId xmlns:a16="http://schemas.microsoft.com/office/drawing/2014/main" id="{A340C702-8465-4AB0-97E1-D67FFF6F3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52">
              <a:extLst>
                <a:ext uri="{FF2B5EF4-FFF2-40B4-BE49-F238E27FC236}">
                  <a16:creationId xmlns:a16="http://schemas.microsoft.com/office/drawing/2014/main" id="{BDAF7A28-2F9C-4F2D-839A-326C6D996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53">
              <a:extLst>
                <a:ext uri="{FF2B5EF4-FFF2-40B4-BE49-F238E27FC236}">
                  <a16:creationId xmlns:a16="http://schemas.microsoft.com/office/drawing/2014/main" id="{9B0EDA45-08D5-4727-B842-22C8C8540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" name="Arrow: Down 245">
            <a:extLst>
              <a:ext uri="{FF2B5EF4-FFF2-40B4-BE49-F238E27FC236}">
                <a16:creationId xmlns:a16="http://schemas.microsoft.com/office/drawing/2014/main" id="{E1A367C6-BCBC-419C-B39E-75F625100234}"/>
              </a:ext>
            </a:extLst>
          </p:cNvPr>
          <p:cNvSpPr/>
          <p:nvPr/>
        </p:nvSpPr>
        <p:spPr>
          <a:xfrm>
            <a:off x="3564705" y="1291606"/>
            <a:ext cx="207879" cy="433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DEAAD9F3-2B1B-490E-A0BD-B3A9E9797F7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11445" y="1730217"/>
            <a:ext cx="18129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2E47CD08-A9DC-4A36-9586-B5ED3462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558" y="1754030"/>
            <a:ext cx="89217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C3E748C-D9C4-400F-89A1-5CE31839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733" y="1754030"/>
            <a:ext cx="890588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1CAF3161-8F67-4B82-9632-DDF88049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557" y="1751727"/>
            <a:ext cx="892175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4468B4AB-306E-4694-A404-D53EAEC6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08" y="1751727"/>
            <a:ext cx="892175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8E5398EA-55C1-4CD5-9EC4-A12602A3D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733" y="1744505"/>
            <a:ext cx="0" cy="390525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343B4706-7BDD-4C99-8359-61E4FB386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558" y="1744505"/>
            <a:ext cx="0" cy="390525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AB94E4BD-0029-4DDA-883B-5BAC68606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320" y="1744505"/>
            <a:ext cx="0" cy="390525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027E6DBE-D84C-459F-A849-1577235B9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033" y="1754030"/>
            <a:ext cx="180181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E18C7E3B-798F-4B30-A31A-B73DDF0C2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033" y="2125505"/>
            <a:ext cx="180181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43FAC003-D5C1-4721-B3ED-8A67163A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20" y="1800067"/>
            <a:ext cx="263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B0955618-F6E8-4C88-94AC-AB8B36A48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795" y="1800067"/>
            <a:ext cx="2619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3" name="Group 48">
            <a:extLst>
              <a:ext uri="{FF2B5EF4-FFF2-40B4-BE49-F238E27FC236}">
                <a16:creationId xmlns:a16="http://schemas.microsoft.com/office/drawing/2014/main" id="{E56BED14-0A1D-4252-92C1-CF80F2DD26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5096" y="4382293"/>
            <a:ext cx="922337" cy="401637"/>
            <a:chOff x="2839" y="1907"/>
            <a:chExt cx="581" cy="253"/>
          </a:xfrm>
        </p:grpSpPr>
        <p:sp>
          <p:nvSpPr>
            <p:cNvPr id="134" name="AutoShape 47">
              <a:extLst>
                <a:ext uri="{FF2B5EF4-FFF2-40B4-BE49-F238E27FC236}">
                  <a16:creationId xmlns:a16="http://schemas.microsoft.com/office/drawing/2014/main" id="{B78E2233-8167-4D62-AC88-24C5109EBE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49">
              <a:extLst>
                <a:ext uri="{FF2B5EF4-FFF2-40B4-BE49-F238E27FC236}">
                  <a16:creationId xmlns:a16="http://schemas.microsoft.com/office/drawing/2014/main" id="{4EFDBC92-4060-43DA-A142-CAA3BA85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50">
              <a:extLst>
                <a:ext uri="{FF2B5EF4-FFF2-40B4-BE49-F238E27FC236}">
                  <a16:creationId xmlns:a16="http://schemas.microsoft.com/office/drawing/2014/main" id="{0FC94496-4255-4D0A-AA05-E0B805B8B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51">
              <a:extLst>
                <a:ext uri="{FF2B5EF4-FFF2-40B4-BE49-F238E27FC236}">
                  <a16:creationId xmlns:a16="http://schemas.microsoft.com/office/drawing/2014/main" id="{B576D088-4D38-4188-9C12-E4918DB75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52">
              <a:extLst>
                <a:ext uri="{FF2B5EF4-FFF2-40B4-BE49-F238E27FC236}">
                  <a16:creationId xmlns:a16="http://schemas.microsoft.com/office/drawing/2014/main" id="{DB6E6595-D990-4A31-BACA-AEDE58C18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53">
              <a:extLst>
                <a:ext uri="{FF2B5EF4-FFF2-40B4-BE49-F238E27FC236}">
                  <a16:creationId xmlns:a16="http://schemas.microsoft.com/office/drawing/2014/main" id="{A1110AD5-10E7-4CF8-95CC-6409D25B6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Rectangle 5">
            <a:extLst>
              <a:ext uri="{FF2B5EF4-FFF2-40B4-BE49-F238E27FC236}">
                <a16:creationId xmlns:a16="http://schemas.microsoft.com/office/drawing/2014/main" id="{D9AB2EED-0150-447C-8D49-A823077E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382" y="4401345"/>
            <a:ext cx="877512" cy="352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5">
            <a:extLst>
              <a:ext uri="{FF2B5EF4-FFF2-40B4-BE49-F238E27FC236}">
                <a16:creationId xmlns:a16="http://schemas.microsoft.com/office/drawing/2014/main" id="{BD11E623-F6D6-4B29-BE8E-1BE82CB83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558" y="3706738"/>
            <a:ext cx="878704" cy="352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43" name="Group 48">
            <a:extLst>
              <a:ext uri="{FF2B5EF4-FFF2-40B4-BE49-F238E27FC236}">
                <a16:creationId xmlns:a16="http://schemas.microsoft.com/office/drawing/2014/main" id="{A153CC0B-9101-4793-89C3-4465F1C607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8858" y="4382293"/>
            <a:ext cx="922337" cy="401637"/>
            <a:chOff x="2839" y="1907"/>
            <a:chExt cx="581" cy="253"/>
          </a:xfrm>
        </p:grpSpPr>
        <p:sp>
          <p:nvSpPr>
            <p:cNvPr id="144" name="AutoShape 47">
              <a:extLst>
                <a:ext uri="{FF2B5EF4-FFF2-40B4-BE49-F238E27FC236}">
                  <a16:creationId xmlns:a16="http://schemas.microsoft.com/office/drawing/2014/main" id="{CEA838AC-7EE9-452B-8370-0AA189FDC5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9" y="1907"/>
              <a:ext cx="581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49">
              <a:extLst>
                <a:ext uri="{FF2B5EF4-FFF2-40B4-BE49-F238E27FC236}">
                  <a16:creationId xmlns:a16="http://schemas.microsoft.com/office/drawing/2014/main" id="{ACA89EC4-B765-4398-9A34-192D3C399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913"/>
              <a:ext cx="562" cy="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50">
              <a:extLst>
                <a:ext uri="{FF2B5EF4-FFF2-40B4-BE49-F238E27FC236}">
                  <a16:creationId xmlns:a16="http://schemas.microsoft.com/office/drawing/2014/main" id="{3362ADDD-A3EA-4D17-B813-4032B0D33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51">
              <a:extLst>
                <a:ext uri="{FF2B5EF4-FFF2-40B4-BE49-F238E27FC236}">
                  <a16:creationId xmlns:a16="http://schemas.microsoft.com/office/drawing/2014/main" id="{E2CE87F2-F543-4C5B-A096-7DCED20C8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907"/>
              <a:ext cx="0" cy="24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52">
              <a:extLst>
                <a:ext uri="{FF2B5EF4-FFF2-40B4-BE49-F238E27FC236}">
                  <a16:creationId xmlns:a16="http://schemas.microsoft.com/office/drawing/2014/main" id="{C9CA3E9D-2363-4A38-A37B-1D120F7AC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1913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53">
              <a:extLst>
                <a:ext uri="{FF2B5EF4-FFF2-40B4-BE49-F238E27FC236}">
                  <a16:creationId xmlns:a16="http://schemas.microsoft.com/office/drawing/2014/main" id="{B7EF3BF7-0948-45A1-9339-CCBB4452B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2147"/>
              <a:ext cx="57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Rectangle 5">
            <a:extLst>
              <a:ext uri="{FF2B5EF4-FFF2-40B4-BE49-F238E27FC236}">
                <a16:creationId xmlns:a16="http://schemas.microsoft.com/office/drawing/2014/main" id="{DC265F65-68D7-482B-96C5-7BA7D0ED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557" y="4401343"/>
            <a:ext cx="875120" cy="352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5">
            <a:extLst>
              <a:ext uri="{FF2B5EF4-FFF2-40B4-BE49-F238E27FC236}">
                <a16:creationId xmlns:a16="http://schemas.microsoft.com/office/drawing/2014/main" id="{13A24488-251A-4313-8B6B-6A3B1044B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557" y="3705869"/>
            <a:ext cx="878240" cy="352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94C7C42-8BE2-47A2-933F-D5A12E7EBD13}"/>
              </a:ext>
            </a:extLst>
          </p:cNvPr>
          <p:cNvSpPr txBox="1"/>
          <p:nvPr/>
        </p:nvSpPr>
        <p:spPr>
          <a:xfrm>
            <a:off x="3712011" y="3046056"/>
            <a:ext cx="238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L1 </a:t>
            </a:r>
            <a:r>
              <a:rPr lang="en-US" dirty="0" err="1"/>
              <a:t>Buf</a:t>
            </a:r>
            <a:r>
              <a:rPr lang="en-US" dirty="0"/>
              <a:t> load 2 entries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CFCF4E2-DEF0-4083-97E9-51217ABA29B8}"/>
              </a:ext>
            </a:extLst>
          </p:cNvPr>
          <p:cNvSpPr txBox="1"/>
          <p:nvPr/>
        </p:nvSpPr>
        <p:spPr>
          <a:xfrm>
            <a:off x="3996855" y="2214147"/>
            <a:ext cx="209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CPU load 2 entries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044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-0.10162 " pathEditMode="relative" rAng="0" ptsTypes="AA">
                                      <p:cBhvr>
                                        <p:cTn id="62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7357 0.00046 " pathEditMode="relative" rAng="0" ptsTypes="AA">
                                      <p:cBhvr>
                                        <p:cTn id="77" dur="1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7318 -0.10139 " pathEditMode="relative" rAng="0" ptsTypes="AA">
                                      <p:cBhvr>
                                        <p:cTn id="89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  <p:bldP spid="178" grpId="0"/>
      <p:bldP spid="246" grpId="0" animBg="1"/>
      <p:bldP spid="246" grpId="1" animBg="1"/>
      <p:bldP spid="15" grpId="0"/>
      <p:bldP spid="16" grpId="0" animBg="1"/>
      <p:bldP spid="17" grpId="0" animBg="1"/>
      <p:bldP spid="29" grpId="0" animBg="1"/>
      <p:bldP spid="30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8" grpId="0"/>
      <p:bldP spid="141" grpId="0" animBg="1"/>
      <p:bldP spid="142" grpId="0" animBg="1"/>
      <p:bldP spid="142" grpId="1" animBg="1"/>
      <p:bldP spid="150" grpId="0" animBg="1"/>
      <p:bldP spid="152" grpId="0" animBg="1"/>
      <p:bldP spid="153" grpId="0"/>
      <p:bldP spid="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Size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573D59-257B-4E3F-AE37-6CD4AC42C2A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2271" y="2159531"/>
            <a:ext cx="5590106" cy="31501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45BEC-091C-463A-AEAA-D1967134E993}"/>
              </a:ext>
            </a:extLst>
          </p:cNvPr>
          <p:cNvSpPr txBox="1"/>
          <p:nvPr/>
        </p:nvSpPr>
        <p:spPr>
          <a:xfrm>
            <a:off x="6273800" y="1762721"/>
            <a:ext cx="311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Read Amplification</a:t>
            </a:r>
            <a:endParaRPr lang="en-US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26BC0B-B431-4727-97EC-B642EA290A75}"/>
              </a:ext>
            </a:extLst>
          </p:cNvPr>
          <p:cNvSpPr/>
          <p:nvPr/>
        </p:nvSpPr>
        <p:spPr>
          <a:xfrm>
            <a:off x="2046466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A211F7-07AF-48F8-AEE5-4AC913E17054}"/>
              </a:ext>
            </a:extLst>
          </p:cNvPr>
          <p:cNvGrpSpPr/>
          <p:nvPr/>
        </p:nvGrpSpPr>
        <p:grpSpPr>
          <a:xfrm>
            <a:off x="1982274" y="2450474"/>
            <a:ext cx="2367106" cy="3618963"/>
            <a:chOff x="2936383" y="2698124"/>
            <a:chExt cx="1899635" cy="3618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5982C9-A23F-4853-8F99-5E3D137C5A0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0C4BF1-BEAE-482D-81AD-27C52B7FDD49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EDF7B0F-D391-405A-8E88-BC02D2BC43A8}"/>
              </a:ext>
            </a:extLst>
          </p:cNvPr>
          <p:cNvSpPr/>
          <p:nvPr/>
        </p:nvSpPr>
        <p:spPr>
          <a:xfrm>
            <a:off x="2489837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E8E63-CA50-4124-B3EE-5A6D96AD5894}"/>
              </a:ext>
            </a:extLst>
          </p:cNvPr>
          <p:cNvGrpSpPr/>
          <p:nvPr/>
        </p:nvGrpSpPr>
        <p:grpSpPr>
          <a:xfrm>
            <a:off x="2187835" y="5138532"/>
            <a:ext cx="2000069" cy="834784"/>
            <a:chOff x="3125374" y="5386182"/>
            <a:chExt cx="1909775" cy="8347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A9750-D4DF-40FE-8B06-34EED9E70E92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C30BDD-F57E-445A-98AD-59CCE166F662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18893C-D9B8-4EC8-ADE1-D28D2E7D0FB5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5AD9B9-D32A-4F48-A266-5C18081B5537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40AC2AB-95F1-4BF0-A74D-2857FBA0BC7B}"/>
              </a:ext>
            </a:extLst>
          </p:cNvPr>
          <p:cNvSpPr/>
          <p:nvPr/>
        </p:nvSpPr>
        <p:spPr>
          <a:xfrm>
            <a:off x="2489837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1C6B5B-D7E0-4B50-9A13-0BE2885CCDD0}"/>
              </a:ext>
            </a:extLst>
          </p:cNvPr>
          <p:cNvSpPr/>
          <p:nvPr/>
        </p:nvSpPr>
        <p:spPr>
          <a:xfrm>
            <a:off x="2487089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25E4F-ADF4-41C9-B52C-A0F73F241397}"/>
              </a:ext>
            </a:extLst>
          </p:cNvPr>
          <p:cNvGrpSpPr/>
          <p:nvPr/>
        </p:nvGrpSpPr>
        <p:grpSpPr>
          <a:xfrm>
            <a:off x="1982273" y="1701964"/>
            <a:ext cx="2367106" cy="660170"/>
            <a:chOff x="2936383" y="2698124"/>
            <a:chExt cx="1899635" cy="36189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3F0941-33FB-461D-9ECF-98DB919CBC67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10F36E-A7DF-420D-8CA0-F34315B7065F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81A4AF9-CA68-48E9-A14D-D9D123383C79}"/>
              </a:ext>
            </a:extLst>
          </p:cNvPr>
          <p:cNvSpPr/>
          <p:nvPr/>
        </p:nvSpPr>
        <p:spPr>
          <a:xfrm>
            <a:off x="2484512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B1306E-813F-4F02-BC02-97C5D78D72DF}"/>
              </a:ext>
            </a:extLst>
          </p:cNvPr>
          <p:cNvGrpSpPr/>
          <p:nvPr/>
        </p:nvGrpSpPr>
        <p:grpSpPr>
          <a:xfrm>
            <a:off x="4021582" y="3651767"/>
            <a:ext cx="4755679" cy="1217582"/>
            <a:chOff x="4021582" y="3651767"/>
            <a:chExt cx="4755679" cy="12175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17CC00-5592-4C49-B666-72A4C42C1BEF}"/>
                </a:ext>
              </a:extLst>
            </p:cNvPr>
            <p:cNvSpPr txBox="1"/>
            <p:nvPr/>
          </p:nvSpPr>
          <p:spPr>
            <a:xfrm rot="428169">
              <a:off x="5054189" y="3651767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256 B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6907EF-BA03-4311-8046-C9F2CB901C7C}"/>
                </a:ext>
              </a:extLst>
            </p:cNvPr>
            <p:cNvSpPr/>
            <p:nvPr/>
          </p:nvSpPr>
          <p:spPr>
            <a:xfrm>
              <a:off x="8276479" y="4368567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E3BF5BEA-B732-4044-9C7C-530AB9A5AD63}"/>
                </a:ext>
              </a:extLst>
            </p:cNvPr>
            <p:cNvSpPr/>
            <p:nvPr/>
          </p:nvSpPr>
          <p:spPr>
            <a:xfrm rot="498081">
              <a:off x="4021582" y="4128794"/>
              <a:ext cx="4148162" cy="21236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3A3E8C-02C9-4AC0-9950-0215C4652ED2}"/>
              </a:ext>
            </a:extLst>
          </p:cNvPr>
          <p:cNvGrpSpPr/>
          <p:nvPr/>
        </p:nvGrpSpPr>
        <p:grpSpPr>
          <a:xfrm>
            <a:off x="3942643" y="4069997"/>
            <a:ext cx="7268291" cy="777236"/>
            <a:chOff x="3942643" y="4069997"/>
            <a:chExt cx="7268291" cy="7772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3A144E-5D3F-4397-AC81-A53DA7CF1E0C}"/>
                </a:ext>
              </a:extLst>
            </p:cNvPr>
            <p:cNvSpPr txBox="1"/>
            <p:nvPr/>
          </p:nvSpPr>
          <p:spPr>
            <a:xfrm>
              <a:off x="5038269" y="4069997"/>
              <a:ext cx="896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 KB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BB8B0C-6904-485D-AD76-F22CA74E78D3}"/>
                </a:ext>
              </a:extLst>
            </p:cNvPr>
            <p:cNvSpPr/>
            <p:nvPr/>
          </p:nvSpPr>
          <p:spPr>
            <a:xfrm>
              <a:off x="10710152" y="4346451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Left 31">
              <a:extLst>
                <a:ext uri="{FF2B5EF4-FFF2-40B4-BE49-F238E27FC236}">
                  <a16:creationId xmlns:a16="http://schemas.microsoft.com/office/drawing/2014/main" id="{B22AFD30-4A42-4EB4-A775-8BAB5F09E764}"/>
                </a:ext>
              </a:extLst>
            </p:cNvPr>
            <p:cNvSpPr/>
            <p:nvPr/>
          </p:nvSpPr>
          <p:spPr>
            <a:xfrm>
              <a:off x="3942643" y="4384473"/>
              <a:ext cx="6702094" cy="21236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7586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Size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573D59-257B-4E3F-AE37-6CD4AC42C2A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2271" y="2159531"/>
            <a:ext cx="5590106" cy="31501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45BEC-091C-463A-AEAA-D1967134E993}"/>
              </a:ext>
            </a:extLst>
          </p:cNvPr>
          <p:cNvSpPr txBox="1"/>
          <p:nvPr/>
        </p:nvSpPr>
        <p:spPr>
          <a:xfrm>
            <a:off x="6273800" y="1762721"/>
            <a:ext cx="316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Write Amplification</a:t>
            </a:r>
            <a:endParaRPr lang="en-US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26BC0B-B431-4727-97EC-B642EA290A75}"/>
              </a:ext>
            </a:extLst>
          </p:cNvPr>
          <p:cNvSpPr/>
          <p:nvPr/>
        </p:nvSpPr>
        <p:spPr>
          <a:xfrm>
            <a:off x="2046466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A211F7-07AF-48F8-AEE5-4AC913E17054}"/>
              </a:ext>
            </a:extLst>
          </p:cNvPr>
          <p:cNvGrpSpPr/>
          <p:nvPr/>
        </p:nvGrpSpPr>
        <p:grpSpPr>
          <a:xfrm>
            <a:off x="1982274" y="2450474"/>
            <a:ext cx="2367106" cy="3618963"/>
            <a:chOff x="2936383" y="2698124"/>
            <a:chExt cx="1899635" cy="3618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5982C9-A23F-4853-8F99-5E3D137C5A0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0C4BF1-BEAE-482D-81AD-27C52B7FDD49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EDF7B0F-D391-405A-8E88-BC02D2BC43A8}"/>
              </a:ext>
            </a:extLst>
          </p:cNvPr>
          <p:cNvSpPr/>
          <p:nvPr/>
        </p:nvSpPr>
        <p:spPr>
          <a:xfrm>
            <a:off x="2489837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E8E63-CA50-4124-B3EE-5A6D96AD5894}"/>
              </a:ext>
            </a:extLst>
          </p:cNvPr>
          <p:cNvGrpSpPr/>
          <p:nvPr/>
        </p:nvGrpSpPr>
        <p:grpSpPr>
          <a:xfrm>
            <a:off x="2187835" y="5138532"/>
            <a:ext cx="2000069" cy="834784"/>
            <a:chOff x="3125374" y="5386182"/>
            <a:chExt cx="1909775" cy="8347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A9750-D4DF-40FE-8B06-34EED9E70E92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C30BDD-F57E-445A-98AD-59CCE166F662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18893C-D9B8-4EC8-ADE1-D28D2E7D0FB5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5AD9B9-D32A-4F48-A266-5C18081B5537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40AC2AB-95F1-4BF0-A74D-2857FBA0BC7B}"/>
              </a:ext>
            </a:extLst>
          </p:cNvPr>
          <p:cNvSpPr/>
          <p:nvPr/>
        </p:nvSpPr>
        <p:spPr>
          <a:xfrm>
            <a:off x="2489837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1C6B5B-D7E0-4B50-9A13-0BE2885CCDD0}"/>
              </a:ext>
            </a:extLst>
          </p:cNvPr>
          <p:cNvSpPr/>
          <p:nvPr/>
        </p:nvSpPr>
        <p:spPr>
          <a:xfrm>
            <a:off x="2487089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25E4F-ADF4-41C9-B52C-A0F73F241397}"/>
              </a:ext>
            </a:extLst>
          </p:cNvPr>
          <p:cNvGrpSpPr/>
          <p:nvPr/>
        </p:nvGrpSpPr>
        <p:grpSpPr>
          <a:xfrm>
            <a:off x="1982273" y="1701964"/>
            <a:ext cx="2367106" cy="660170"/>
            <a:chOff x="2936383" y="2698124"/>
            <a:chExt cx="1899635" cy="36189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3F0941-33FB-461D-9ECF-98DB919CBC67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10F36E-A7DF-420D-8CA0-F34315B7065F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81A4AF9-CA68-48E9-A14D-D9D123383C79}"/>
              </a:ext>
            </a:extLst>
          </p:cNvPr>
          <p:cNvSpPr/>
          <p:nvPr/>
        </p:nvSpPr>
        <p:spPr>
          <a:xfrm>
            <a:off x="2484512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7CDD3D-6286-41E8-9D5E-40156B8F0DCF}"/>
              </a:ext>
            </a:extLst>
          </p:cNvPr>
          <p:cNvGrpSpPr/>
          <p:nvPr/>
        </p:nvGrpSpPr>
        <p:grpSpPr>
          <a:xfrm>
            <a:off x="3952874" y="3327431"/>
            <a:ext cx="4640784" cy="1563542"/>
            <a:chOff x="3952874" y="3327431"/>
            <a:chExt cx="4640784" cy="156354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7BF58D-CEAF-4497-8A15-C0BEF1F348D4}"/>
                </a:ext>
              </a:extLst>
            </p:cNvPr>
            <p:cNvSpPr txBox="1"/>
            <p:nvPr/>
          </p:nvSpPr>
          <p:spPr>
            <a:xfrm rot="1152918">
              <a:off x="5113238" y="3327431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256 B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0474BB5-8815-41D8-89A7-264122211256}"/>
                </a:ext>
              </a:extLst>
            </p:cNvPr>
            <p:cNvSpPr/>
            <p:nvPr/>
          </p:nvSpPr>
          <p:spPr>
            <a:xfrm>
              <a:off x="8092876" y="4390191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758913A7-EDC0-4CA1-AD57-45E639F9A52B}"/>
                </a:ext>
              </a:extLst>
            </p:cNvPr>
            <p:cNvSpPr/>
            <p:nvPr/>
          </p:nvSpPr>
          <p:spPr>
            <a:xfrm rot="1011734">
              <a:off x="3952874" y="3903265"/>
              <a:ext cx="4148162" cy="21236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534B66-5B40-4B66-88F1-843D62C020E1}"/>
              </a:ext>
            </a:extLst>
          </p:cNvPr>
          <p:cNvGrpSpPr/>
          <p:nvPr/>
        </p:nvGrpSpPr>
        <p:grpSpPr>
          <a:xfrm>
            <a:off x="3730308" y="2504167"/>
            <a:ext cx="5495810" cy="2326851"/>
            <a:chOff x="3730308" y="2504167"/>
            <a:chExt cx="5495810" cy="232685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01464B-7F70-4F0E-86EF-495B331F256B}"/>
                </a:ext>
              </a:extLst>
            </p:cNvPr>
            <p:cNvSpPr txBox="1"/>
            <p:nvPr/>
          </p:nvSpPr>
          <p:spPr>
            <a:xfrm rot="1527646">
              <a:off x="5103534" y="2504167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512 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0BE8A07-841B-4575-B211-1DE59A71BF07}"/>
                </a:ext>
              </a:extLst>
            </p:cNvPr>
            <p:cNvSpPr/>
            <p:nvPr/>
          </p:nvSpPr>
          <p:spPr>
            <a:xfrm>
              <a:off x="8725336" y="4330236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Left 31">
              <a:extLst>
                <a:ext uri="{FF2B5EF4-FFF2-40B4-BE49-F238E27FC236}">
                  <a16:creationId xmlns:a16="http://schemas.microsoft.com/office/drawing/2014/main" id="{EA35EBDC-9464-4C8E-B050-BD75CF12A621}"/>
                </a:ext>
              </a:extLst>
            </p:cNvPr>
            <p:cNvSpPr/>
            <p:nvPr/>
          </p:nvSpPr>
          <p:spPr>
            <a:xfrm rot="1473432">
              <a:off x="3730308" y="3287957"/>
              <a:ext cx="5180981" cy="21236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76299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D8A857-A256-44AC-B060-53697430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459" y="1107583"/>
            <a:ext cx="5242731" cy="5388467"/>
          </a:xfrm>
        </p:spPr>
        <p:txBody>
          <a:bodyPr anchor="ctr"/>
          <a:lstStyle/>
          <a:p>
            <a:r>
              <a:rPr lang="en-US" b="1" dirty="0"/>
              <a:t>Background of NVRAM</a:t>
            </a:r>
          </a:p>
          <a:p>
            <a:r>
              <a:rPr lang="en-US" dirty="0"/>
              <a:t>LENS Profiler</a:t>
            </a:r>
          </a:p>
          <a:p>
            <a:r>
              <a:rPr lang="en-US" dirty="0"/>
              <a:t>VANS Simulator</a:t>
            </a:r>
          </a:p>
          <a:p>
            <a:r>
              <a:rPr lang="en-US" dirty="0"/>
              <a:t>Validation Results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B5DE9-BE45-404C-8E63-65AA2F2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978ED-AE7A-45F3-B307-6A1FF6AF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9D1D-0FB5-49CE-AB01-822CD801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2D82B3-52CC-4081-922C-6AB5C5EA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6017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CC37A-CAD7-49AB-A4F4-F849A5A2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986A3-73BB-40C3-8737-A4F6C17B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A8386-B441-43DE-BE74-907E4706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35A0A0-6D03-4597-AF77-95CEA08E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Buffer Size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26BC0B-B431-4727-97EC-B642EA290A75}"/>
              </a:ext>
            </a:extLst>
          </p:cNvPr>
          <p:cNvSpPr/>
          <p:nvPr/>
        </p:nvSpPr>
        <p:spPr>
          <a:xfrm>
            <a:off x="2046466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A211F7-07AF-48F8-AEE5-4AC913E17054}"/>
              </a:ext>
            </a:extLst>
          </p:cNvPr>
          <p:cNvGrpSpPr/>
          <p:nvPr/>
        </p:nvGrpSpPr>
        <p:grpSpPr>
          <a:xfrm>
            <a:off x="1982274" y="2450474"/>
            <a:ext cx="2367106" cy="3618963"/>
            <a:chOff x="2936383" y="2698124"/>
            <a:chExt cx="1899635" cy="3618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5982C9-A23F-4853-8F99-5E3D137C5A09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0C4BF1-BEAE-482D-81AD-27C52B7FDD49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EDF7B0F-D391-405A-8E88-BC02D2BC43A8}"/>
              </a:ext>
            </a:extLst>
          </p:cNvPr>
          <p:cNvSpPr/>
          <p:nvPr/>
        </p:nvSpPr>
        <p:spPr>
          <a:xfrm>
            <a:off x="2489837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DE8E63-CA50-4124-B3EE-5A6D96AD5894}"/>
              </a:ext>
            </a:extLst>
          </p:cNvPr>
          <p:cNvGrpSpPr/>
          <p:nvPr/>
        </p:nvGrpSpPr>
        <p:grpSpPr>
          <a:xfrm>
            <a:off x="2187835" y="5138532"/>
            <a:ext cx="2000069" cy="834784"/>
            <a:chOff x="3125374" y="5386182"/>
            <a:chExt cx="1909775" cy="8347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3A9750-D4DF-40FE-8B06-34EED9E70E92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C30BDD-F57E-445A-98AD-59CCE166F662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518893C-D9B8-4EC8-ADE1-D28D2E7D0FB5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5AD9B9-D32A-4F48-A266-5C18081B5537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40AC2AB-95F1-4BF0-A74D-2857FBA0BC7B}"/>
              </a:ext>
            </a:extLst>
          </p:cNvPr>
          <p:cNvSpPr/>
          <p:nvPr/>
        </p:nvSpPr>
        <p:spPr>
          <a:xfrm>
            <a:off x="2489837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1C6B5B-D7E0-4B50-9A13-0BE2885CCDD0}"/>
              </a:ext>
            </a:extLst>
          </p:cNvPr>
          <p:cNvSpPr/>
          <p:nvPr/>
        </p:nvSpPr>
        <p:spPr>
          <a:xfrm>
            <a:off x="2487089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625E4F-ADF4-41C9-B52C-A0F73F241397}"/>
              </a:ext>
            </a:extLst>
          </p:cNvPr>
          <p:cNvGrpSpPr/>
          <p:nvPr/>
        </p:nvGrpSpPr>
        <p:grpSpPr>
          <a:xfrm>
            <a:off x="1982273" y="1701964"/>
            <a:ext cx="2367106" cy="660170"/>
            <a:chOff x="2936383" y="2698124"/>
            <a:chExt cx="1899635" cy="36189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3F0941-33FB-461D-9ECF-98DB919CBC67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10F36E-A7DF-420D-8CA0-F34315B7065F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81A4AF9-CA68-48E9-A14D-D9D123383C79}"/>
              </a:ext>
            </a:extLst>
          </p:cNvPr>
          <p:cNvSpPr/>
          <p:nvPr/>
        </p:nvSpPr>
        <p:spPr>
          <a:xfrm>
            <a:off x="2484512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06722-7A8C-40EB-A73E-E23FCA3438EB}"/>
              </a:ext>
            </a:extLst>
          </p:cNvPr>
          <p:cNvSpPr txBox="1"/>
          <p:nvPr/>
        </p:nvSpPr>
        <p:spPr>
          <a:xfrm>
            <a:off x="4520790" y="1303649"/>
            <a:ext cx="85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44324-165E-465A-A7A9-6EA78F2788C2}"/>
              </a:ext>
            </a:extLst>
          </p:cNvPr>
          <p:cNvSpPr txBox="1"/>
          <p:nvPr/>
        </p:nvSpPr>
        <p:spPr>
          <a:xfrm>
            <a:off x="5762850" y="130364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Entry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88ABB-6929-4B84-83F2-20DF5F3E6E21}"/>
              </a:ext>
            </a:extLst>
          </p:cNvPr>
          <p:cNvSpPr txBox="1"/>
          <p:nvPr/>
        </p:nvSpPr>
        <p:spPr>
          <a:xfrm>
            <a:off x="4520790" y="185208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512 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9DE17-CE8F-433F-A8C4-026FF5791A12}"/>
              </a:ext>
            </a:extLst>
          </p:cNvPr>
          <p:cNvSpPr txBox="1"/>
          <p:nvPr/>
        </p:nvSpPr>
        <p:spPr>
          <a:xfrm>
            <a:off x="6402448" y="185208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64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BB6E-C390-483A-9573-2BDF65B322F9}"/>
              </a:ext>
            </a:extLst>
          </p:cNvPr>
          <p:cNvSpPr txBox="1"/>
          <p:nvPr/>
        </p:nvSpPr>
        <p:spPr>
          <a:xfrm>
            <a:off x="4655443" y="318893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4 KB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6EB423-C550-4755-9271-3BDF567E5180}"/>
              </a:ext>
            </a:extLst>
          </p:cNvPr>
          <p:cNvSpPr txBox="1"/>
          <p:nvPr/>
        </p:nvSpPr>
        <p:spPr>
          <a:xfrm>
            <a:off x="6402448" y="318893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64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E7EEA-768E-4113-84A6-73CF89D7A936}"/>
              </a:ext>
            </a:extLst>
          </p:cNvPr>
          <p:cNvSpPr txBox="1"/>
          <p:nvPr/>
        </p:nvSpPr>
        <p:spPr>
          <a:xfrm>
            <a:off x="4507966" y="370066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16 KB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91B63C-1B66-456D-A5AB-61FE25E897F7}"/>
              </a:ext>
            </a:extLst>
          </p:cNvPr>
          <p:cNvSpPr txBox="1"/>
          <p:nvPr/>
        </p:nvSpPr>
        <p:spPr>
          <a:xfrm>
            <a:off x="6254971" y="3700665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256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0E2765-5213-4CCB-8998-B9A5D0718F8D}"/>
              </a:ext>
            </a:extLst>
          </p:cNvPr>
          <p:cNvSpPr txBox="1"/>
          <p:nvPr/>
        </p:nvSpPr>
        <p:spPr>
          <a:xfrm>
            <a:off x="4461479" y="4311944"/>
            <a:ext cx="91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16 MB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64880-1DEA-4A58-96DA-0649336839D5}"/>
              </a:ext>
            </a:extLst>
          </p:cNvPr>
          <p:cNvSpPr txBox="1"/>
          <p:nvPr/>
        </p:nvSpPr>
        <p:spPr>
          <a:xfrm>
            <a:off x="6389624" y="431194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4 KB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74F70C-CB8C-4BC2-A0E8-38E0B9EBFE4C}"/>
              </a:ext>
            </a:extLst>
          </p:cNvPr>
          <p:cNvSpPr txBox="1"/>
          <p:nvPr/>
        </p:nvSpPr>
        <p:spPr>
          <a:xfrm>
            <a:off x="7497031" y="1303649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Functionality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16A40-8E92-49EF-AC8E-BBFCA3D581F2}"/>
              </a:ext>
            </a:extLst>
          </p:cNvPr>
          <p:cNvSpPr txBox="1"/>
          <p:nvPr/>
        </p:nvSpPr>
        <p:spPr>
          <a:xfrm>
            <a:off x="7503381" y="185208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Write Queue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D8AA2B-1330-431B-9F57-2E28CF834A06}"/>
              </a:ext>
            </a:extLst>
          </p:cNvPr>
          <p:cNvSpPr txBox="1"/>
          <p:nvPr/>
        </p:nvSpPr>
        <p:spPr>
          <a:xfrm>
            <a:off x="7497031" y="3188933"/>
            <a:ext cx="47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Write Combining &amp; Request Reordering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B30959-991A-47C4-BEDF-F7CB8241C57E}"/>
              </a:ext>
            </a:extLst>
          </p:cNvPr>
          <p:cNvSpPr txBox="1"/>
          <p:nvPr/>
        </p:nvSpPr>
        <p:spPr>
          <a:xfrm>
            <a:off x="7497031" y="373736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Buffer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CA1A70-29B6-47E4-B12E-FFE54401FE98}"/>
              </a:ext>
            </a:extLst>
          </p:cNvPr>
          <p:cNvSpPr txBox="1"/>
          <p:nvPr/>
        </p:nvSpPr>
        <p:spPr>
          <a:xfrm>
            <a:off x="7503381" y="431194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Buffer</a:t>
            </a:r>
          </a:p>
        </p:txBody>
      </p:sp>
    </p:spTree>
    <p:extLst>
      <p:ext uri="{BB962C8B-B14F-4D97-AF65-F5344CB8AC3E}">
        <p14:creationId xmlns:p14="http://schemas.microsoft.com/office/powerpoint/2010/main" val="1016969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34FBD-27FF-40E6-A58F-9F5919D8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Overwrite Test</a:t>
            </a:r>
          </a:p>
          <a:p>
            <a:pPr lvl="1"/>
            <a:r>
              <a:rPr lang="en-US" dirty="0"/>
              <a:t>Write to the same 256B block</a:t>
            </a:r>
          </a:p>
          <a:p>
            <a:pPr lvl="1"/>
            <a:r>
              <a:rPr lang="en-US" dirty="0"/>
              <a:t>Latency spike every 4MB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64CA4-14BE-4B43-BABE-F2FD1BA9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FF2B8-249E-4133-B298-E577912A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3EA78-7776-49B9-B21F-9D7F156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EC5CC-58A1-4160-9ACD-A5536D7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Tail Latency</a:t>
            </a: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592992C1-8197-48BA-9E88-A73AA9E8D0D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82271" y="2159531"/>
            <a:ext cx="5590107" cy="31501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C915-D59D-4C6A-96BF-B88C0DB51A30}"/>
              </a:ext>
            </a:extLst>
          </p:cNvPr>
          <p:cNvSpPr txBox="1"/>
          <p:nvPr/>
        </p:nvSpPr>
        <p:spPr>
          <a:xfrm>
            <a:off x="6273800" y="1762721"/>
            <a:ext cx="2907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Overwrite (256B)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35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2228643-C88C-4932-B1A5-3D6A229E20FC}"/>
              </a:ext>
            </a:extLst>
          </p:cNvPr>
          <p:cNvSpPr/>
          <p:nvPr/>
        </p:nvSpPr>
        <p:spPr>
          <a:xfrm>
            <a:off x="2464145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D69758-E7E4-4E7C-8759-C65D2F7D02E4}"/>
              </a:ext>
            </a:extLst>
          </p:cNvPr>
          <p:cNvGrpSpPr/>
          <p:nvPr/>
        </p:nvGrpSpPr>
        <p:grpSpPr>
          <a:xfrm>
            <a:off x="2399953" y="2450474"/>
            <a:ext cx="2367106" cy="3618963"/>
            <a:chOff x="2936383" y="2698124"/>
            <a:chExt cx="1899635" cy="361896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61A779C-C8E3-4FAB-9B92-F529C4338A6D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BFEED0-4895-4358-92CD-32FEB8B2CC3C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BFFED99-CA55-4492-AECB-4D22F5FBF0B0}"/>
              </a:ext>
            </a:extLst>
          </p:cNvPr>
          <p:cNvSpPr/>
          <p:nvPr/>
        </p:nvSpPr>
        <p:spPr>
          <a:xfrm>
            <a:off x="2907516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94FA59-D33B-4115-A8C8-0AAF0E296AC5}"/>
              </a:ext>
            </a:extLst>
          </p:cNvPr>
          <p:cNvGrpSpPr/>
          <p:nvPr/>
        </p:nvGrpSpPr>
        <p:grpSpPr>
          <a:xfrm>
            <a:off x="2605514" y="5138532"/>
            <a:ext cx="2000069" cy="834784"/>
            <a:chOff x="3125374" y="5386182"/>
            <a:chExt cx="1909775" cy="8347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E7D17E-ED6E-4B13-B853-D4946A27D749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4832A64-4F9E-4963-96BA-A1F66631D4E6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C6E412-5E17-4999-9FFA-4C57A301D4AC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101D42-25B5-4A66-A22B-C5E70AF5A060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33F75E2-22FB-47CA-BF8A-DD1935FF94E1}"/>
              </a:ext>
            </a:extLst>
          </p:cNvPr>
          <p:cNvSpPr/>
          <p:nvPr/>
        </p:nvSpPr>
        <p:spPr>
          <a:xfrm>
            <a:off x="2907516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9D86BE-1BFF-4399-83FF-4D089F469B27}"/>
              </a:ext>
            </a:extLst>
          </p:cNvPr>
          <p:cNvSpPr/>
          <p:nvPr/>
        </p:nvSpPr>
        <p:spPr>
          <a:xfrm>
            <a:off x="2904768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811216-40EE-4FAD-9EDA-C7026B388191}"/>
              </a:ext>
            </a:extLst>
          </p:cNvPr>
          <p:cNvGrpSpPr/>
          <p:nvPr/>
        </p:nvGrpSpPr>
        <p:grpSpPr>
          <a:xfrm>
            <a:off x="2399952" y="1701964"/>
            <a:ext cx="2367106" cy="660170"/>
            <a:chOff x="2936383" y="2698124"/>
            <a:chExt cx="1899635" cy="361896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E59B06-734A-4CB3-B31A-02F19AC6A25C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9FB10A-70CA-4617-A2A9-85A5A68608A3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A82D0A5-B1C5-4962-AD94-78BA9A88E75D}"/>
              </a:ext>
            </a:extLst>
          </p:cNvPr>
          <p:cNvSpPr/>
          <p:nvPr/>
        </p:nvSpPr>
        <p:spPr>
          <a:xfrm>
            <a:off x="2902191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64CA4-14BE-4B43-BABE-F2FD1BA9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FF2B8-249E-4133-B298-E577912A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3EA78-7776-49B9-B21F-9D7F156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EC5CC-58A1-4160-9ACD-A5536D7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Tail Latency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31691BA7-EA4F-4038-AC4E-398DBE69F5A0}"/>
              </a:ext>
            </a:extLst>
          </p:cNvPr>
          <p:cNvSpPr/>
          <p:nvPr/>
        </p:nvSpPr>
        <p:spPr>
          <a:xfrm rot="16200000">
            <a:off x="1750376" y="3389407"/>
            <a:ext cx="3150126" cy="29661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C66CE1F3-DDE0-4A38-A365-090C674B6CDB}"/>
              </a:ext>
            </a:extLst>
          </p:cNvPr>
          <p:cNvSpPr/>
          <p:nvPr/>
        </p:nvSpPr>
        <p:spPr>
          <a:xfrm>
            <a:off x="3246120" y="4402684"/>
            <a:ext cx="1287780" cy="708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5B51DF2B-0076-4674-88FE-6F7A5B5E5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2271" y="2159531"/>
            <a:ext cx="5590107" cy="3150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15C27-9424-4D4E-90DC-C4E13C3AB01D}"/>
              </a:ext>
            </a:extLst>
          </p:cNvPr>
          <p:cNvSpPr txBox="1"/>
          <p:nvPr/>
        </p:nvSpPr>
        <p:spPr>
          <a:xfrm>
            <a:off x="6273800" y="1762721"/>
            <a:ext cx="2907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Overwrite (256B)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247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64CA4-14BE-4B43-BABE-F2FD1BA9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FF2B8-249E-4133-B298-E577912A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3EA78-7776-49B9-B21F-9D7F156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EC5CC-58A1-4160-9ACD-A5536D7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Tail Latency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DE79D2F2-72F1-45D9-AAA6-50980B2AC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2271" y="2159531"/>
            <a:ext cx="5590106" cy="315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5176A-2C5D-4EB7-9531-83096EBBB1E3}"/>
              </a:ext>
            </a:extLst>
          </p:cNvPr>
          <p:cNvSpPr txBox="1"/>
          <p:nvPr/>
        </p:nvSpPr>
        <p:spPr>
          <a:xfrm>
            <a:off x="6273800" y="1762721"/>
            <a:ext cx="487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Overwrite (Tail Latency Freq.)</a:t>
            </a:r>
            <a:endParaRPr lang="en-US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E02079-06F0-4365-A25E-6E7380190A8E}"/>
              </a:ext>
            </a:extLst>
          </p:cNvPr>
          <p:cNvSpPr/>
          <p:nvPr/>
        </p:nvSpPr>
        <p:spPr>
          <a:xfrm>
            <a:off x="2464145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0EF38F-8EBB-4627-89DE-340D6BE659FD}"/>
              </a:ext>
            </a:extLst>
          </p:cNvPr>
          <p:cNvGrpSpPr/>
          <p:nvPr/>
        </p:nvGrpSpPr>
        <p:grpSpPr>
          <a:xfrm>
            <a:off x="2399953" y="2450474"/>
            <a:ext cx="2367106" cy="3618963"/>
            <a:chOff x="2936383" y="2698124"/>
            <a:chExt cx="1899635" cy="361896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3384CA-6EBD-438A-83C5-6DF992D36884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71C247-B9B2-487C-9C65-0B6858AE282A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695D358-D2BD-4349-A18F-B7B12381904D}"/>
              </a:ext>
            </a:extLst>
          </p:cNvPr>
          <p:cNvSpPr/>
          <p:nvPr/>
        </p:nvSpPr>
        <p:spPr>
          <a:xfrm>
            <a:off x="2907516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1B8234-9A6F-4AD7-A0D1-76550A417D55}"/>
              </a:ext>
            </a:extLst>
          </p:cNvPr>
          <p:cNvGrpSpPr/>
          <p:nvPr/>
        </p:nvGrpSpPr>
        <p:grpSpPr>
          <a:xfrm>
            <a:off x="2605514" y="5138532"/>
            <a:ext cx="2000069" cy="834784"/>
            <a:chOff x="3125374" y="5386182"/>
            <a:chExt cx="1909775" cy="83478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625930-F164-46BC-89A4-4DD676B3DEBB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213FEBB-61BD-444F-B0FF-F730F28A317B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241784-3435-4C0F-9583-B74A59D4938C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7CDFBA-B282-418D-AAC5-1EE584B703BF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7AAFFD-8D73-4ACD-A88E-447C3C528643}"/>
              </a:ext>
            </a:extLst>
          </p:cNvPr>
          <p:cNvSpPr/>
          <p:nvPr/>
        </p:nvSpPr>
        <p:spPr>
          <a:xfrm>
            <a:off x="2907516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6C4909-A2F8-46AD-A765-5CD2F003FEC6}"/>
              </a:ext>
            </a:extLst>
          </p:cNvPr>
          <p:cNvSpPr/>
          <p:nvPr/>
        </p:nvSpPr>
        <p:spPr>
          <a:xfrm>
            <a:off x="2904768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F3FB82-F6E1-400A-BFE4-290E72CC7110}"/>
              </a:ext>
            </a:extLst>
          </p:cNvPr>
          <p:cNvGrpSpPr/>
          <p:nvPr/>
        </p:nvGrpSpPr>
        <p:grpSpPr>
          <a:xfrm>
            <a:off x="2399952" y="1701964"/>
            <a:ext cx="2367106" cy="660170"/>
            <a:chOff x="2936383" y="2698124"/>
            <a:chExt cx="1899635" cy="361896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859D611-6DF9-4BD8-B5D8-D5DE42BA4EF7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B196AC-9D52-44B0-AED0-EBB32596A0ED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247067D-7DCC-45F8-BA91-BACAAD2E1A5D}"/>
              </a:ext>
            </a:extLst>
          </p:cNvPr>
          <p:cNvSpPr/>
          <p:nvPr/>
        </p:nvSpPr>
        <p:spPr>
          <a:xfrm>
            <a:off x="2902191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DA23D6-22C7-4B2A-8FA1-E07AB31D16C6}"/>
              </a:ext>
            </a:extLst>
          </p:cNvPr>
          <p:cNvGrpSpPr/>
          <p:nvPr/>
        </p:nvGrpSpPr>
        <p:grpSpPr>
          <a:xfrm>
            <a:off x="4244340" y="3935684"/>
            <a:ext cx="6445556" cy="916084"/>
            <a:chOff x="4244340" y="3935684"/>
            <a:chExt cx="6445556" cy="9160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78E92F-11AA-4166-9F4C-B58B90B537EF}"/>
                </a:ext>
              </a:extLst>
            </p:cNvPr>
            <p:cNvSpPr txBox="1"/>
            <p:nvPr/>
          </p:nvSpPr>
          <p:spPr>
            <a:xfrm>
              <a:off x="4988300" y="3935684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64 KB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18DE605-A79F-41F6-A087-9E61EA1514CB}"/>
                </a:ext>
              </a:extLst>
            </p:cNvPr>
            <p:cNvSpPr/>
            <p:nvPr/>
          </p:nvSpPr>
          <p:spPr>
            <a:xfrm>
              <a:off x="10189114" y="4350986"/>
              <a:ext cx="500782" cy="50078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Left 46">
              <a:extLst>
                <a:ext uri="{FF2B5EF4-FFF2-40B4-BE49-F238E27FC236}">
                  <a16:creationId xmlns:a16="http://schemas.microsoft.com/office/drawing/2014/main" id="{821D3E74-0609-4E14-9A78-D52FB3EA01E3}"/>
                </a:ext>
              </a:extLst>
            </p:cNvPr>
            <p:cNvSpPr/>
            <p:nvPr/>
          </p:nvSpPr>
          <p:spPr>
            <a:xfrm>
              <a:off x="4244340" y="4389008"/>
              <a:ext cx="5884354" cy="212369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Arrow: Left 47">
            <a:extLst>
              <a:ext uri="{FF2B5EF4-FFF2-40B4-BE49-F238E27FC236}">
                <a16:creationId xmlns:a16="http://schemas.microsoft.com/office/drawing/2014/main" id="{092ECF86-2D46-45C3-B8D7-73955C6B1419}"/>
              </a:ext>
            </a:extLst>
          </p:cNvPr>
          <p:cNvSpPr/>
          <p:nvPr/>
        </p:nvSpPr>
        <p:spPr>
          <a:xfrm rot="16200000">
            <a:off x="1750376" y="3389407"/>
            <a:ext cx="3150126" cy="29661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Curved Down 48">
            <a:extLst>
              <a:ext uri="{FF2B5EF4-FFF2-40B4-BE49-F238E27FC236}">
                <a16:creationId xmlns:a16="http://schemas.microsoft.com/office/drawing/2014/main" id="{4931C4E3-44B1-4073-BC33-E06171C90543}"/>
              </a:ext>
            </a:extLst>
          </p:cNvPr>
          <p:cNvSpPr/>
          <p:nvPr/>
        </p:nvSpPr>
        <p:spPr>
          <a:xfrm>
            <a:off x="3246120" y="4402684"/>
            <a:ext cx="1287780" cy="708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745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34FBD-27FF-40E6-A58F-9F5919D8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86" y="1295400"/>
            <a:ext cx="6509563" cy="4881563"/>
          </a:xfrm>
        </p:spPr>
        <p:txBody>
          <a:bodyPr/>
          <a:lstStyle/>
          <a:p>
            <a:r>
              <a:rPr lang="en-US" dirty="0"/>
              <a:t>Data Migration</a:t>
            </a:r>
          </a:p>
          <a:p>
            <a:pPr lvl="1"/>
            <a:r>
              <a:rPr lang="en-US" dirty="0"/>
              <a:t>Wear-leveling / Thermal control</a:t>
            </a:r>
          </a:p>
          <a:p>
            <a:pPr lvl="1"/>
            <a:r>
              <a:rPr lang="en-US" dirty="0"/>
              <a:t>Every 4MB write to a 256B region</a:t>
            </a:r>
          </a:p>
          <a:p>
            <a:pPr lvl="1"/>
            <a:r>
              <a:rPr lang="en-US" dirty="0"/>
              <a:t>64 KB block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64CA4-14BE-4B43-BABE-F2FD1BA9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FF2B8-249E-4133-B298-E577912A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3EA78-7776-49B9-B21F-9D7F156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EC5CC-58A1-4160-9ACD-A5536D7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Profiling Tail Latency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DA1C9-A4AD-4D4C-89D5-913CE4F0143A}"/>
              </a:ext>
            </a:extLst>
          </p:cNvPr>
          <p:cNvSpPr/>
          <p:nvPr/>
        </p:nvSpPr>
        <p:spPr>
          <a:xfrm>
            <a:off x="2464145" y="1239859"/>
            <a:ext cx="2302913" cy="34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Cores</a:t>
            </a:r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B5166C-A292-4879-9003-F6C1FB900EC7}"/>
              </a:ext>
            </a:extLst>
          </p:cNvPr>
          <p:cNvGrpSpPr/>
          <p:nvPr/>
        </p:nvGrpSpPr>
        <p:grpSpPr>
          <a:xfrm>
            <a:off x="2399953" y="2450474"/>
            <a:ext cx="2367106" cy="3618963"/>
            <a:chOff x="2936383" y="2698124"/>
            <a:chExt cx="1899635" cy="36189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2AE400-07AC-4D6B-9296-E6AA2EFB3EFC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AD655-E53F-4378-BE0E-35669F19EFD8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AD093-91F0-4169-B8CB-23F1968E16CD}"/>
              </a:ext>
            </a:extLst>
          </p:cNvPr>
          <p:cNvSpPr/>
          <p:nvPr/>
        </p:nvSpPr>
        <p:spPr>
          <a:xfrm>
            <a:off x="2907516" y="3700665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L1 </a:t>
            </a:r>
            <a:r>
              <a:rPr lang="en-US" altLang="zh-CN" sz="1600" b="1" dirty="0" err="1"/>
              <a:t>Buf</a:t>
            </a:r>
            <a:endParaRPr lang="en-US" sz="16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DE22C-2A71-4B46-91AA-72395494DF37}"/>
              </a:ext>
            </a:extLst>
          </p:cNvPr>
          <p:cNvGrpSpPr/>
          <p:nvPr/>
        </p:nvGrpSpPr>
        <p:grpSpPr>
          <a:xfrm>
            <a:off x="2605514" y="5138532"/>
            <a:ext cx="2000069" cy="834784"/>
            <a:chOff x="3125374" y="5386182"/>
            <a:chExt cx="1909775" cy="8347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B0B2E-F016-48D0-A49D-4F066C92A914}"/>
                </a:ext>
              </a:extLst>
            </p:cNvPr>
            <p:cNvSpPr/>
            <p:nvPr/>
          </p:nvSpPr>
          <p:spPr>
            <a:xfrm>
              <a:off x="3125374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4BF416-5E06-4FA9-8CB9-33AF73CECE3D}"/>
                </a:ext>
              </a:extLst>
            </p:cNvPr>
            <p:cNvSpPr/>
            <p:nvPr/>
          </p:nvSpPr>
          <p:spPr>
            <a:xfrm>
              <a:off x="4121923" y="5386182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834911-830A-4780-9220-3C0786B8D8D2}"/>
                </a:ext>
              </a:extLst>
            </p:cNvPr>
            <p:cNvSpPr/>
            <p:nvPr/>
          </p:nvSpPr>
          <p:spPr>
            <a:xfrm>
              <a:off x="3125374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F20EC1-26D2-4D04-A768-F70B57268FF2}"/>
                </a:ext>
              </a:extLst>
            </p:cNvPr>
            <p:cNvSpPr/>
            <p:nvPr/>
          </p:nvSpPr>
          <p:spPr>
            <a:xfrm>
              <a:off x="4121923" y="5851634"/>
              <a:ext cx="91322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Media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F665F82-D447-4267-8EBD-658E85B62E2C}"/>
              </a:ext>
            </a:extLst>
          </p:cNvPr>
          <p:cNvSpPr/>
          <p:nvPr/>
        </p:nvSpPr>
        <p:spPr>
          <a:xfrm>
            <a:off x="2907516" y="4215141"/>
            <a:ext cx="1444335" cy="7467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L2 </a:t>
            </a:r>
            <a:r>
              <a:rPr lang="en-US" altLang="zh-CN" sz="1600" b="1" dirty="0" err="1"/>
              <a:t>Buf</a:t>
            </a:r>
            <a:endParaRPr lang="en-US" altLang="zh-CN" sz="1600" b="1" dirty="0"/>
          </a:p>
          <a:p>
            <a:pPr algn="ctr"/>
            <a:r>
              <a:rPr lang="en-US" sz="1600" b="1" dirty="0"/>
              <a:t>DRAM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65A1B0-815C-4319-9AC0-0A1BFCA07ECB}"/>
              </a:ext>
            </a:extLst>
          </p:cNvPr>
          <p:cNvSpPr/>
          <p:nvPr/>
        </p:nvSpPr>
        <p:spPr>
          <a:xfrm>
            <a:off x="2904768" y="318893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LSQ</a:t>
            </a:r>
            <a:endParaRPr lang="en-US" sz="16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AA7084-5016-44D9-9767-D92FADB1B86A}"/>
              </a:ext>
            </a:extLst>
          </p:cNvPr>
          <p:cNvGrpSpPr/>
          <p:nvPr/>
        </p:nvGrpSpPr>
        <p:grpSpPr>
          <a:xfrm>
            <a:off x="2399952" y="1701964"/>
            <a:ext cx="2367106" cy="660170"/>
            <a:chOff x="2936383" y="2698124"/>
            <a:chExt cx="1899635" cy="36189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CAB434-C29F-45F9-B0D3-A5CE8C55C008}"/>
                </a:ext>
              </a:extLst>
            </p:cNvPr>
            <p:cNvSpPr/>
            <p:nvPr/>
          </p:nvSpPr>
          <p:spPr>
            <a:xfrm>
              <a:off x="2987900" y="2749639"/>
              <a:ext cx="1848118" cy="35674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612D01-114C-4F98-A246-F32C13B0E89D}"/>
                </a:ext>
              </a:extLst>
            </p:cNvPr>
            <p:cNvSpPr txBox="1"/>
            <p:nvPr/>
          </p:nvSpPr>
          <p:spPr>
            <a:xfrm>
              <a:off x="2936383" y="2698124"/>
              <a:ext cx="115909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iMC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161A3-409A-4A50-B654-F782933F3C89}"/>
              </a:ext>
            </a:extLst>
          </p:cNvPr>
          <p:cNvSpPr/>
          <p:nvPr/>
        </p:nvSpPr>
        <p:spPr>
          <a:xfrm>
            <a:off x="2902191" y="1929843"/>
            <a:ext cx="14443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WPQ</a:t>
            </a:r>
            <a:endParaRPr lang="en-US" sz="1600" b="1" dirty="0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B43E3454-8CFE-4C89-AD36-F70D9ED2F039}"/>
              </a:ext>
            </a:extLst>
          </p:cNvPr>
          <p:cNvSpPr/>
          <p:nvPr/>
        </p:nvSpPr>
        <p:spPr>
          <a:xfrm rot="16200000">
            <a:off x="1750376" y="3389407"/>
            <a:ext cx="3150126" cy="29661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65085C84-A75A-4AB4-AD12-F5B87DEA5F5E}"/>
              </a:ext>
            </a:extLst>
          </p:cNvPr>
          <p:cNvSpPr/>
          <p:nvPr/>
        </p:nvSpPr>
        <p:spPr>
          <a:xfrm>
            <a:off x="3246120" y="4402684"/>
            <a:ext cx="1287780" cy="708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09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34FBD-27FF-40E6-A58F-9F5919D8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295400"/>
            <a:ext cx="6451600" cy="4881563"/>
          </a:xfrm>
        </p:spPr>
        <p:txBody>
          <a:bodyPr/>
          <a:lstStyle/>
          <a:p>
            <a:r>
              <a:rPr lang="en-US" dirty="0"/>
              <a:t>Interleaving Scheme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9FCAC0-CBC3-4185-9045-8C36BF0BB4A4}"/>
              </a:ext>
            </a:extLst>
          </p:cNvPr>
          <p:cNvGrpSpPr/>
          <p:nvPr/>
        </p:nvGrpSpPr>
        <p:grpSpPr>
          <a:xfrm>
            <a:off x="4267941" y="3867223"/>
            <a:ext cx="1615119" cy="2469284"/>
            <a:chOff x="3470086" y="2450474"/>
            <a:chExt cx="2367106" cy="361896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D1F71DF-4D4C-4F9A-8891-D587F472A232}"/>
                </a:ext>
              </a:extLst>
            </p:cNvPr>
            <p:cNvGrpSpPr/>
            <p:nvPr/>
          </p:nvGrpSpPr>
          <p:grpSpPr>
            <a:xfrm>
              <a:off x="3470086" y="2450474"/>
              <a:ext cx="2367106" cy="3618963"/>
              <a:chOff x="2936383" y="2698124"/>
              <a:chExt cx="1899635" cy="361896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F2871F9-ACD3-4DE7-942B-A44A33FF0C78}"/>
                  </a:ext>
                </a:extLst>
              </p:cNvPr>
              <p:cNvSpPr/>
              <p:nvPr/>
            </p:nvSpPr>
            <p:spPr>
              <a:xfrm>
                <a:off x="2987900" y="2749639"/>
                <a:ext cx="1848118" cy="3567448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B6BCEBF-B5AF-44BC-88C2-6BED55A57AEE}"/>
                  </a:ext>
                </a:extLst>
              </p:cNvPr>
              <p:cNvSpPr txBox="1"/>
              <p:nvPr/>
            </p:nvSpPr>
            <p:spPr>
              <a:xfrm>
                <a:off x="2936383" y="2698124"/>
                <a:ext cx="1159099" cy="45107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NVRAM:2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9657AF8-4395-4ED3-AE9A-2EAA4E3D8288}"/>
                </a:ext>
              </a:extLst>
            </p:cNvPr>
            <p:cNvSpPr/>
            <p:nvPr/>
          </p:nvSpPr>
          <p:spPr>
            <a:xfrm>
              <a:off x="3977649" y="3700665"/>
              <a:ext cx="144433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L1 </a:t>
              </a:r>
              <a:r>
                <a:rPr lang="en-US" altLang="zh-CN" sz="1200" b="1" dirty="0" err="1"/>
                <a:t>Buf</a:t>
              </a:r>
              <a:endParaRPr lang="en-US" sz="1200" b="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20EAD86-9B9C-4BDF-876D-21B635A5B235}"/>
                </a:ext>
              </a:extLst>
            </p:cNvPr>
            <p:cNvGrpSpPr/>
            <p:nvPr/>
          </p:nvGrpSpPr>
          <p:grpSpPr>
            <a:xfrm>
              <a:off x="3675647" y="5138532"/>
              <a:ext cx="2000069" cy="834784"/>
              <a:chOff x="3125374" y="5386182"/>
              <a:chExt cx="1909775" cy="83478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82584FA-7871-4BBB-9CDD-75A440A26BAF}"/>
                  </a:ext>
                </a:extLst>
              </p:cNvPr>
              <p:cNvSpPr/>
              <p:nvPr/>
            </p:nvSpPr>
            <p:spPr>
              <a:xfrm>
                <a:off x="3125374" y="5386182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5E7F8E7-384E-483B-8029-CA94D6D2F85C}"/>
                  </a:ext>
                </a:extLst>
              </p:cNvPr>
              <p:cNvSpPr/>
              <p:nvPr/>
            </p:nvSpPr>
            <p:spPr>
              <a:xfrm>
                <a:off x="4121923" y="5386182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4E5682D-1ED7-4954-8626-E4DA66D4488A}"/>
                  </a:ext>
                </a:extLst>
              </p:cNvPr>
              <p:cNvSpPr/>
              <p:nvPr/>
            </p:nvSpPr>
            <p:spPr>
              <a:xfrm>
                <a:off x="3125374" y="5851634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9DC67F6-C92B-4EC0-8756-EB23AE6108D7}"/>
                  </a:ext>
                </a:extLst>
              </p:cNvPr>
              <p:cNvSpPr/>
              <p:nvPr/>
            </p:nvSpPr>
            <p:spPr>
              <a:xfrm>
                <a:off x="4121923" y="5851634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1B1A54-8CA3-43AB-909A-91A1D7735928}"/>
                </a:ext>
              </a:extLst>
            </p:cNvPr>
            <p:cNvSpPr/>
            <p:nvPr/>
          </p:nvSpPr>
          <p:spPr>
            <a:xfrm>
              <a:off x="3977649" y="4215141"/>
              <a:ext cx="1444335" cy="7467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L2 </a:t>
              </a:r>
              <a:r>
                <a:rPr lang="en-US" altLang="zh-CN" sz="1200" b="1" dirty="0" err="1"/>
                <a:t>Buf</a:t>
              </a:r>
              <a:endParaRPr lang="en-US" altLang="zh-CN" sz="1200" b="1" dirty="0"/>
            </a:p>
            <a:p>
              <a:pPr algn="ctr"/>
              <a:r>
                <a:rPr lang="en-US" sz="1200" b="1" dirty="0"/>
                <a:t>DRAM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6E6D458-B769-48AD-B0F8-463CB9CD085B}"/>
                </a:ext>
              </a:extLst>
            </p:cNvPr>
            <p:cNvSpPr/>
            <p:nvPr/>
          </p:nvSpPr>
          <p:spPr>
            <a:xfrm>
              <a:off x="3974901" y="3188933"/>
              <a:ext cx="144433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LSQ</a:t>
              </a:r>
              <a:endParaRPr lang="en-US" sz="1200" b="1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6A6728D-D783-4215-B139-BE361ADDB0D8}"/>
              </a:ext>
            </a:extLst>
          </p:cNvPr>
          <p:cNvSpPr/>
          <p:nvPr/>
        </p:nvSpPr>
        <p:spPr>
          <a:xfrm>
            <a:off x="2708348" y="2778451"/>
            <a:ext cx="985496" cy="37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Page 2</a:t>
            </a:r>
            <a:endParaRPr lang="en-US" sz="1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64CA4-14BE-4B43-BABE-F2FD1BA9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FF2B8-249E-4133-B298-E577912A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3EA78-7776-49B9-B21F-9D7F156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EC5CC-58A1-4160-9ACD-A5536D7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– Multi-DIMM Interleaving  Analysis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01E64F-4D2A-4B87-A2BE-75DA73F91111}"/>
              </a:ext>
            </a:extLst>
          </p:cNvPr>
          <p:cNvGrpSpPr/>
          <p:nvPr/>
        </p:nvGrpSpPr>
        <p:grpSpPr>
          <a:xfrm>
            <a:off x="459865" y="3867223"/>
            <a:ext cx="1615119" cy="2469284"/>
            <a:chOff x="3470086" y="2450474"/>
            <a:chExt cx="2367106" cy="36189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EA71277-D1AA-4DB9-9306-B42992C5B9A4}"/>
                </a:ext>
              </a:extLst>
            </p:cNvPr>
            <p:cNvGrpSpPr/>
            <p:nvPr/>
          </p:nvGrpSpPr>
          <p:grpSpPr>
            <a:xfrm>
              <a:off x="3470086" y="2450474"/>
              <a:ext cx="2367106" cy="3618963"/>
              <a:chOff x="2936383" y="2698124"/>
              <a:chExt cx="1899635" cy="361896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C94CA18-DFF4-4632-A3B6-87ACFCA680E0}"/>
                  </a:ext>
                </a:extLst>
              </p:cNvPr>
              <p:cNvSpPr/>
              <p:nvPr/>
            </p:nvSpPr>
            <p:spPr>
              <a:xfrm>
                <a:off x="2987900" y="2749639"/>
                <a:ext cx="1848118" cy="3567448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C44599-EE03-4C70-9C2F-0543B7D475D3}"/>
                  </a:ext>
                </a:extLst>
              </p:cNvPr>
              <p:cNvSpPr txBox="1"/>
              <p:nvPr/>
            </p:nvSpPr>
            <p:spPr>
              <a:xfrm>
                <a:off x="2936383" y="2698124"/>
                <a:ext cx="1159099" cy="45107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NVRAM:0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71BF34-FC92-4665-8C4A-0E4C36215CCB}"/>
                </a:ext>
              </a:extLst>
            </p:cNvPr>
            <p:cNvSpPr/>
            <p:nvPr/>
          </p:nvSpPr>
          <p:spPr>
            <a:xfrm>
              <a:off x="3977649" y="3700665"/>
              <a:ext cx="144433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L1 </a:t>
              </a:r>
              <a:r>
                <a:rPr lang="en-US" altLang="zh-CN" sz="1200" b="1" dirty="0" err="1"/>
                <a:t>Buf</a:t>
              </a:r>
              <a:endParaRPr lang="en-US" sz="1200" b="1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DD001-4B24-4E85-858F-25C1388690EB}"/>
                </a:ext>
              </a:extLst>
            </p:cNvPr>
            <p:cNvGrpSpPr/>
            <p:nvPr/>
          </p:nvGrpSpPr>
          <p:grpSpPr>
            <a:xfrm>
              <a:off x="3675647" y="5138532"/>
              <a:ext cx="2000069" cy="834784"/>
              <a:chOff x="3125374" y="5386182"/>
              <a:chExt cx="1909775" cy="83478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17AD4D-9787-4AF9-A256-27F50BE3D92E}"/>
                  </a:ext>
                </a:extLst>
              </p:cNvPr>
              <p:cNvSpPr/>
              <p:nvPr/>
            </p:nvSpPr>
            <p:spPr>
              <a:xfrm>
                <a:off x="3125374" y="5386182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73EB055-A9F6-4DA2-97D9-CDCB6298CD06}"/>
                  </a:ext>
                </a:extLst>
              </p:cNvPr>
              <p:cNvSpPr/>
              <p:nvPr/>
            </p:nvSpPr>
            <p:spPr>
              <a:xfrm>
                <a:off x="4121923" y="5386182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13D7342-1A9E-4AAB-BF77-0634DACD2FBB}"/>
                  </a:ext>
                </a:extLst>
              </p:cNvPr>
              <p:cNvSpPr/>
              <p:nvPr/>
            </p:nvSpPr>
            <p:spPr>
              <a:xfrm>
                <a:off x="3125374" y="5851634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ABBDC23-67B2-4D3D-90B2-FF4AAD76AB9C}"/>
                  </a:ext>
                </a:extLst>
              </p:cNvPr>
              <p:cNvSpPr/>
              <p:nvPr/>
            </p:nvSpPr>
            <p:spPr>
              <a:xfrm>
                <a:off x="4121923" y="5851634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D5772E-B9E4-4841-9D4A-FF642709B49B}"/>
                </a:ext>
              </a:extLst>
            </p:cNvPr>
            <p:cNvSpPr/>
            <p:nvPr/>
          </p:nvSpPr>
          <p:spPr>
            <a:xfrm>
              <a:off x="3977649" y="4215141"/>
              <a:ext cx="1444335" cy="7467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L2 </a:t>
              </a:r>
              <a:r>
                <a:rPr lang="en-US" altLang="zh-CN" sz="1200" b="1" dirty="0" err="1"/>
                <a:t>Buf</a:t>
              </a:r>
              <a:endParaRPr lang="en-US" altLang="zh-CN" sz="1200" b="1" dirty="0"/>
            </a:p>
            <a:p>
              <a:pPr algn="ctr"/>
              <a:r>
                <a:rPr lang="en-US" sz="1200" b="1" dirty="0"/>
                <a:t>DRAM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A6B452-F913-4627-84EA-04768DF3ED9B}"/>
                </a:ext>
              </a:extLst>
            </p:cNvPr>
            <p:cNvSpPr/>
            <p:nvPr/>
          </p:nvSpPr>
          <p:spPr>
            <a:xfrm>
              <a:off x="3974901" y="3188933"/>
              <a:ext cx="144433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LSQ</a:t>
              </a:r>
              <a:endParaRPr lang="en-US" sz="1200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067EC3-8394-4680-868D-A65FF1B838B6}"/>
              </a:ext>
            </a:extLst>
          </p:cNvPr>
          <p:cNvGrpSpPr/>
          <p:nvPr/>
        </p:nvGrpSpPr>
        <p:grpSpPr>
          <a:xfrm>
            <a:off x="2244408" y="1866942"/>
            <a:ext cx="1897909" cy="936578"/>
            <a:chOff x="3470085" y="1239859"/>
            <a:chExt cx="2367106" cy="116811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45C5AC-26F6-48BA-86DD-FDC35DB138BA}"/>
                </a:ext>
              </a:extLst>
            </p:cNvPr>
            <p:cNvSpPr/>
            <p:nvPr/>
          </p:nvSpPr>
          <p:spPr>
            <a:xfrm>
              <a:off x="3534278" y="1239859"/>
              <a:ext cx="2302913" cy="348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/>
                <a:t>Cores</a:t>
              </a:r>
              <a:endParaRPr lang="en-US" sz="1400" b="1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CB4411-41F6-4BD7-8188-33EF59B4899C}"/>
                </a:ext>
              </a:extLst>
            </p:cNvPr>
            <p:cNvGrpSpPr/>
            <p:nvPr/>
          </p:nvGrpSpPr>
          <p:grpSpPr>
            <a:xfrm>
              <a:off x="3470085" y="1701964"/>
              <a:ext cx="2367106" cy="706012"/>
              <a:chOff x="2936383" y="2698124"/>
              <a:chExt cx="1899635" cy="387026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504619-C190-4523-99E3-8D8D46DBB1A8}"/>
                  </a:ext>
                </a:extLst>
              </p:cNvPr>
              <p:cNvSpPr/>
              <p:nvPr/>
            </p:nvSpPr>
            <p:spPr>
              <a:xfrm>
                <a:off x="2987900" y="3000938"/>
                <a:ext cx="1848118" cy="3567446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AAACA4E-C43A-4700-A855-CA78D5D43FCA}"/>
                  </a:ext>
                </a:extLst>
              </p:cNvPr>
              <p:cNvSpPr txBox="1"/>
              <p:nvPr/>
            </p:nvSpPr>
            <p:spPr>
              <a:xfrm>
                <a:off x="2936383" y="2698124"/>
                <a:ext cx="1159099" cy="210429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iMC</a:t>
                </a: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F84A9F-9976-47C4-B965-44825966B305}"/>
                </a:ext>
              </a:extLst>
            </p:cNvPr>
            <p:cNvSpPr/>
            <p:nvPr/>
          </p:nvSpPr>
          <p:spPr>
            <a:xfrm>
              <a:off x="3972324" y="1929843"/>
              <a:ext cx="144433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WPQ</a:t>
              </a:r>
              <a:endParaRPr lang="en-US" sz="12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8A28F1-48AB-4CC5-B2E3-1BEADF10DDCA}"/>
              </a:ext>
            </a:extLst>
          </p:cNvPr>
          <p:cNvGrpSpPr/>
          <p:nvPr/>
        </p:nvGrpSpPr>
        <p:grpSpPr>
          <a:xfrm>
            <a:off x="2363903" y="3867223"/>
            <a:ext cx="1615119" cy="2469284"/>
            <a:chOff x="3470086" y="2450474"/>
            <a:chExt cx="2367106" cy="361896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6A8DAF-9705-4F21-838B-263E60886331}"/>
                </a:ext>
              </a:extLst>
            </p:cNvPr>
            <p:cNvGrpSpPr/>
            <p:nvPr/>
          </p:nvGrpSpPr>
          <p:grpSpPr>
            <a:xfrm>
              <a:off x="3470086" y="2450474"/>
              <a:ext cx="2367106" cy="3618963"/>
              <a:chOff x="2936383" y="2698124"/>
              <a:chExt cx="1899635" cy="361896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01A0FDE-43ED-4912-9AF2-CA8B3B175DEA}"/>
                  </a:ext>
                </a:extLst>
              </p:cNvPr>
              <p:cNvSpPr/>
              <p:nvPr/>
            </p:nvSpPr>
            <p:spPr>
              <a:xfrm>
                <a:off x="2987900" y="2749639"/>
                <a:ext cx="1848118" cy="3567448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1DB3C69-C68F-4BB1-9014-D637F5BCEFAB}"/>
                  </a:ext>
                </a:extLst>
              </p:cNvPr>
              <p:cNvSpPr txBox="1"/>
              <p:nvPr/>
            </p:nvSpPr>
            <p:spPr>
              <a:xfrm>
                <a:off x="2936383" y="2698124"/>
                <a:ext cx="1159099" cy="45107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NVRAM:1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0F4C34-53D2-409A-9134-6017C1D7DC24}"/>
                </a:ext>
              </a:extLst>
            </p:cNvPr>
            <p:cNvSpPr/>
            <p:nvPr/>
          </p:nvSpPr>
          <p:spPr>
            <a:xfrm>
              <a:off x="3977649" y="3700665"/>
              <a:ext cx="144433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L1 </a:t>
              </a:r>
              <a:r>
                <a:rPr lang="en-US" altLang="zh-CN" sz="1200" b="1" dirty="0" err="1"/>
                <a:t>Buf</a:t>
              </a:r>
              <a:endParaRPr lang="en-US" sz="1200" b="1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2296E88-0366-4202-9039-76E418147F44}"/>
                </a:ext>
              </a:extLst>
            </p:cNvPr>
            <p:cNvGrpSpPr/>
            <p:nvPr/>
          </p:nvGrpSpPr>
          <p:grpSpPr>
            <a:xfrm>
              <a:off x="3675647" y="5138532"/>
              <a:ext cx="2000069" cy="834784"/>
              <a:chOff x="3125374" y="5386182"/>
              <a:chExt cx="1909775" cy="83478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83F6C1-3349-45FF-B9A2-B623EDADEB2B}"/>
                  </a:ext>
                </a:extLst>
              </p:cNvPr>
              <p:cNvSpPr/>
              <p:nvPr/>
            </p:nvSpPr>
            <p:spPr>
              <a:xfrm>
                <a:off x="3125374" y="5386182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957864-F41A-4A8C-AE62-D79411AB8444}"/>
                  </a:ext>
                </a:extLst>
              </p:cNvPr>
              <p:cNvSpPr/>
              <p:nvPr/>
            </p:nvSpPr>
            <p:spPr>
              <a:xfrm>
                <a:off x="4121923" y="5386182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333BECB-1DD4-40D7-832D-BED2E5BC4222}"/>
                  </a:ext>
                </a:extLst>
              </p:cNvPr>
              <p:cNvSpPr/>
              <p:nvPr/>
            </p:nvSpPr>
            <p:spPr>
              <a:xfrm>
                <a:off x="3125374" y="5851634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11B66FE-3D86-47CA-AD18-14CFDE045698}"/>
                  </a:ext>
                </a:extLst>
              </p:cNvPr>
              <p:cNvSpPr/>
              <p:nvPr/>
            </p:nvSpPr>
            <p:spPr>
              <a:xfrm>
                <a:off x="4121923" y="5851634"/>
                <a:ext cx="913226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Media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CF13F52-D740-4B67-9A8E-8A2772D50AC1}"/>
                </a:ext>
              </a:extLst>
            </p:cNvPr>
            <p:cNvSpPr/>
            <p:nvPr/>
          </p:nvSpPr>
          <p:spPr>
            <a:xfrm>
              <a:off x="3977649" y="4215141"/>
              <a:ext cx="1444335" cy="7467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L2 </a:t>
              </a:r>
              <a:r>
                <a:rPr lang="en-US" altLang="zh-CN" sz="1200" b="1" dirty="0" err="1"/>
                <a:t>Buf</a:t>
              </a:r>
              <a:endParaRPr lang="en-US" altLang="zh-CN" sz="1200" b="1" dirty="0"/>
            </a:p>
            <a:p>
              <a:pPr algn="ctr"/>
              <a:r>
                <a:rPr lang="en-US" sz="1200" b="1" dirty="0"/>
                <a:t>DRAM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0AA6AA7-BDFB-4EAB-A26C-25056EB32182}"/>
                </a:ext>
              </a:extLst>
            </p:cNvPr>
            <p:cNvSpPr/>
            <p:nvPr/>
          </p:nvSpPr>
          <p:spPr>
            <a:xfrm>
              <a:off x="3974901" y="3188933"/>
              <a:ext cx="144433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LSQ</a:t>
              </a:r>
              <a:endParaRPr lang="en-US" sz="1200" b="1" dirty="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00C830E-E902-49D2-97AF-157B3A143509}"/>
              </a:ext>
            </a:extLst>
          </p:cNvPr>
          <p:cNvSpPr/>
          <p:nvPr/>
        </p:nvSpPr>
        <p:spPr>
          <a:xfrm>
            <a:off x="2708347" y="2799550"/>
            <a:ext cx="985496" cy="37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Page 1</a:t>
            </a:r>
            <a:endParaRPr lang="en-US" sz="1600" b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4D688DD-B208-4FEC-BAC5-ABEA57428119}"/>
              </a:ext>
            </a:extLst>
          </p:cNvPr>
          <p:cNvSpPr/>
          <p:nvPr/>
        </p:nvSpPr>
        <p:spPr>
          <a:xfrm>
            <a:off x="2708347" y="2798327"/>
            <a:ext cx="985496" cy="37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Page 0</a:t>
            </a:r>
            <a:endParaRPr lang="en-US" sz="1600" b="1" dirty="0"/>
          </a:p>
        </p:txBody>
      </p:sp>
      <p:pic>
        <p:nvPicPr>
          <p:cNvPr id="69" name="Content Placeholder 9">
            <a:extLst>
              <a:ext uri="{FF2B5EF4-FFF2-40B4-BE49-F238E27FC236}">
                <a16:creationId xmlns:a16="http://schemas.microsoft.com/office/drawing/2014/main" id="{2C2EEA8D-3F15-499E-A59F-198E482EB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2271" y="2159531"/>
            <a:ext cx="5590106" cy="315012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0CB8A79-4721-4665-8546-CD6B3B324DE3}"/>
              </a:ext>
            </a:extLst>
          </p:cNvPr>
          <p:cNvSpPr txBox="1"/>
          <p:nvPr/>
        </p:nvSpPr>
        <p:spPr>
          <a:xfrm>
            <a:off x="6273800" y="1762721"/>
            <a:ext cx="2787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Sequential Write</a:t>
            </a:r>
            <a:endParaRPr lang="en-US" sz="28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4D1A9DA-FEDE-4C1D-88BD-C8F09E153473}"/>
              </a:ext>
            </a:extLst>
          </p:cNvPr>
          <p:cNvSpPr/>
          <p:nvPr/>
        </p:nvSpPr>
        <p:spPr>
          <a:xfrm>
            <a:off x="7161961" y="4102190"/>
            <a:ext cx="1105253" cy="578270"/>
          </a:xfrm>
          <a:prstGeom prst="rect">
            <a:avLst/>
          </a:prstGeom>
          <a:noFill/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8A0EB50-4C8E-4F39-A492-8824A6F53C77}"/>
              </a:ext>
            </a:extLst>
          </p:cNvPr>
          <p:cNvSpPr/>
          <p:nvPr/>
        </p:nvSpPr>
        <p:spPr>
          <a:xfrm>
            <a:off x="8263305" y="3713077"/>
            <a:ext cx="1105253" cy="578270"/>
          </a:xfrm>
          <a:prstGeom prst="rect">
            <a:avLst/>
          </a:prstGeom>
          <a:noFill/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EC7528F-902D-45E0-B889-893B387E5D9D}"/>
              </a:ext>
            </a:extLst>
          </p:cNvPr>
          <p:cNvSpPr/>
          <p:nvPr/>
        </p:nvSpPr>
        <p:spPr>
          <a:xfrm>
            <a:off x="9364649" y="3470859"/>
            <a:ext cx="1105253" cy="578270"/>
          </a:xfrm>
          <a:prstGeom prst="rect">
            <a:avLst/>
          </a:prstGeom>
          <a:noFill/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A86AB0-1374-48E2-B971-FEDC354676A1}"/>
              </a:ext>
            </a:extLst>
          </p:cNvPr>
          <p:cNvSpPr/>
          <p:nvPr/>
        </p:nvSpPr>
        <p:spPr>
          <a:xfrm>
            <a:off x="10478373" y="3132877"/>
            <a:ext cx="1105253" cy="578270"/>
          </a:xfrm>
          <a:prstGeom prst="rect">
            <a:avLst/>
          </a:prstGeom>
          <a:noFill/>
          <a:ln w="3810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711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5664 0.16782 " pathEditMode="relative" rAng="0" ptsTypes="AA">
                                      <p:cBhvr>
                                        <p:cTn id="22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16898 " pathEditMode="relative" rAng="0" ptsTypes="AA">
                                      <p:cBhvr>
                                        <p:cTn id="2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5612 0.17083 " pathEditMode="relative" rAng="0" ptsTypes="AA">
                                      <p:cBhvr>
                                        <p:cTn id="30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5" grpId="0" animBg="1"/>
      <p:bldP spid="72" grpId="0" animBg="1"/>
      <p:bldP spid="74" grpId="0" animBg="1"/>
      <p:bldP spid="76" grpId="0" animBg="1"/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B5DE9-BE45-404C-8E63-65AA2F2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978ED-AE7A-45F3-B307-6A1FF6AF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9D1D-0FB5-49CE-AB01-822CD801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2D82B3-52CC-4081-922C-6AB5C5EA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A8E84B5-4252-417C-864B-FAC82CDA2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459" y="1107583"/>
            <a:ext cx="5242731" cy="5388467"/>
          </a:xfrm>
        </p:spPr>
        <p:txBody>
          <a:bodyPr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 of NVRAM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LENS Profiler</a:t>
            </a:r>
          </a:p>
          <a:p>
            <a:r>
              <a:rPr lang="en-US" b="1" dirty="0"/>
              <a:t>VANS Simulator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Validation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53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2290456C-61B7-47EC-B0C5-01536DBF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VANS Framework</a:t>
            </a:r>
          </a:p>
          <a:p>
            <a:pPr lvl="1"/>
            <a:r>
              <a:rPr lang="en-US" altLang="zh-CN" dirty="0"/>
              <a:t>Mode</a:t>
            </a:r>
          </a:p>
          <a:p>
            <a:pPr lvl="2"/>
            <a:r>
              <a:rPr lang="en-US" altLang="zh-CN" dirty="0"/>
              <a:t>Trace mode</a:t>
            </a:r>
          </a:p>
          <a:p>
            <a:pPr lvl="2"/>
            <a:r>
              <a:rPr lang="en-US" altLang="zh-CN" dirty="0"/>
              <a:t>GEM5 mode</a:t>
            </a:r>
          </a:p>
          <a:p>
            <a:pPr lvl="2"/>
            <a:r>
              <a:rPr lang="en-US" altLang="zh-CN" dirty="0"/>
              <a:t>Other cycle-level simulators</a:t>
            </a:r>
          </a:p>
          <a:p>
            <a:pPr lvl="1"/>
            <a:r>
              <a:rPr lang="en-US" altLang="zh-CN" dirty="0"/>
              <a:t>Components</a:t>
            </a:r>
          </a:p>
          <a:p>
            <a:pPr lvl="2"/>
            <a:r>
              <a:rPr lang="en-US" altLang="zh-CN" dirty="0"/>
              <a:t>Easy to customize</a:t>
            </a:r>
          </a:p>
          <a:p>
            <a:pPr lvl="2"/>
            <a:r>
              <a:rPr lang="en-US" altLang="zh-CN" dirty="0"/>
              <a:t>Simple config file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7E744-57AC-4FB3-87AF-02646142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1524-1258-4933-8EB2-56693E38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80D3-92EB-4D07-9398-2C43D7A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F18CEF-7958-438B-BEE6-B49460F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VANS</a:t>
            </a:r>
          </a:p>
        </p:txBody>
      </p:sp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C269DB97-571A-4114-B2EA-91102569989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73800" y="1744091"/>
            <a:ext cx="5607050" cy="3981005"/>
          </a:xfrm>
        </p:spPr>
      </p:pic>
    </p:spTree>
    <p:extLst>
      <p:ext uri="{BB962C8B-B14F-4D97-AF65-F5344CB8AC3E}">
        <p14:creationId xmlns:p14="http://schemas.microsoft.com/office/powerpoint/2010/main" val="1053712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7E744-57AC-4FB3-87AF-02646142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1524-1258-4933-8EB2-56693E38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80D3-92EB-4D07-9398-2C43D7A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F18CEF-7958-438B-BEE6-B49460F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VANS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2290456C-61B7-47EC-B0C5-01536DBF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295400"/>
            <a:ext cx="3622675" cy="4881563"/>
          </a:xfrm>
        </p:spPr>
        <p:txBody>
          <a:bodyPr/>
          <a:lstStyle/>
          <a:p>
            <a:r>
              <a:rPr lang="en-US" altLang="zh-CN" dirty="0"/>
              <a:t>NVRAM DIMM</a:t>
            </a:r>
          </a:p>
          <a:p>
            <a:pPr lvl="1"/>
            <a:r>
              <a:rPr lang="en-US" altLang="zh-CN" dirty="0"/>
              <a:t>LSQ</a:t>
            </a:r>
          </a:p>
          <a:p>
            <a:pPr lvl="1"/>
            <a:r>
              <a:rPr lang="en-US" altLang="zh-CN" dirty="0"/>
              <a:t>RMW Buffer</a:t>
            </a:r>
          </a:p>
          <a:p>
            <a:pPr lvl="1"/>
            <a:r>
              <a:rPr lang="en-US" altLang="zh-CN" dirty="0"/>
              <a:t>AIT Buffer</a:t>
            </a:r>
          </a:p>
          <a:p>
            <a:pPr lvl="1"/>
            <a:r>
              <a:rPr lang="en-US" altLang="zh-CN" dirty="0"/>
              <a:t>Media</a:t>
            </a:r>
          </a:p>
          <a:p>
            <a:pPr lvl="1"/>
            <a:endParaRPr lang="zh-CN" altLang="en-US" dirty="0"/>
          </a:p>
        </p:txBody>
      </p:sp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C269DB97-571A-4114-B2EA-91102569989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33825" y="2288704"/>
            <a:ext cx="7947025" cy="2280592"/>
          </a:xfrm>
        </p:spPr>
      </p:pic>
      <p:sp>
        <p:nvSpPr>
          <p:cNvPr id="8" name="箭头: 上 7">
            <a:extLst>
              <a:ext uri="{FF2B5EF4-FFF2-40B4-BE49-F238E27FC236}">
                <a16:creationId xmlns:a16="http://schemas.microsoft.com/office/drawing/2014/main" id="{081A8754-21D7-4547-89D7-03805B8D5655}"/>
              </a:ext>
            </a:extLst>
          </p:cNvPr>
          <p:cNvSpPr/>
          <p:nvPr/>
        </p:nvSpPr>
        <p:spPr>
          <a:xfrm>
            <a:off x="4693596" y="4643438"/>
            <a:ext cx="350736" cy="919162"/>
          </a:xfrm>
          <a:prstGeom prst="upArrow">
            <a:avLst/>
          </a:prstGeom>
          <a:solidFill>
            <a:srgbClr val="235D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D6AF322A-15EE-4881-88B4-25D719EAD618}"/>
              </a:ext>
            </a:extLst>
          </p:cNvPr>
          <p:cNvSpPr/>
          <p:nvPr/>
        </p:nvSpPr>
        <p:spPr>
          <a:xfrm>
            <a:off x="6608864" y="4643438"/>
            <a:ext cx="350736" cy="919162"/>
          </a:xfrm>
          <a:prstGeom prst="upArrow">
            <a:avLst/>
          </a:prstGeom>
          <a:solidFill>
            <a:srgbClr val="235D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id="{92FDFE8F-8F06-4B4D-B3BC-5C5F5C44162B}"/>
              </a:ext>
            </a:extLst>
          </p:cNvPr>
          <p:cNvSpPr/>
          <p:nvPr/>
        </p:nvSpPr>
        <p:spPr>
          <a:xfrm>
            <a:off x="8974982" y="4643438"/>
            <a:ext cx="350736" cy="919162"/>
          </a:xfrm>
          <a:prstGeom prst="upArrow">
            <a:avLst/>
          </a:prstGeom>
          <a:solidFill>
            <a:srgbClr val="235D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上 13">
            <a:extLst>
              <a:ext uri="{FF2B5EF4-FFF2-40B4-BE49-F238E27FC236}">
                <a16:creationId xmlns:a16="http://schemas.microsoft.com/office/drawing/2014/main" id="{24A45E8C-9F98-42D9-A28D-002E06493084}"/>
              </a:ext>
            </a:extLst>
          </p:cNvPr>
          <p:cNvSpPr/>
          <p:nvPr/>
        </p:nvSpPr>
        <p:spPr>
          <a:xfrm>
            <a:off x="11165732" y="4643438"/>
            <a:ext cx="350736" cy="919162"/>
          </a:xfrm>
          <a:prstGeom prst="upArrow">
            <a:avLst/>
          </a:prstGeom>
          <a:solidFill>
            <a:srgbClr val="235D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075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BC32DEF-F2B9-4F48-980E-8D758C326957}"/>
              </a:ext>
            </a:extLst>
          </p:cNvPr>
          <p:cNvSpPr/>
          <p:nvPr/>
        </p:nvSpPr>
        <p:spPr>
          <a:xfrm>
            <a:off x="4463650" y="2454235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CFC431C-47F0-4FA6-A579-3C7B650AD7C8}"/>
              </a:ext>
            </a:extLst>
          </p:cNvPr>
          <p:cNvSpPr/>
          <p:nvPr/>
        </p:nvSpPr>
        <p:spPr>
          <a:xfrm>
            <a:off x="4387450" y="2530435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456249C-EF07-4E77-98AE-EE7A741896DC}"/>
              </a:ext>
            </a:extLst>
          </p:cNvPr>
          <p:cNvSpPr/>
          <p:nvPr/>
        </p:nvSpPr>
        <p:spPr>
          <a:xfrm>
            <a:off x="4311250" y="2616160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7E744-57AC-4FB3-87AF-02646142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1524-1258-4933-8EB2-56693E38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80D3-92EB-4D07-9398-2C43D7A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F18CEF-7958-438B-BEE6-B49460F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VANS – Testing Framework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E5C20CC-0EAB-4588-B8BA-331364225405}"/>
              </a:ext>
            </a:extLst>
          </p:cNvPr>
          <p:cNvSpPr/>
          <p:nvPr/>
        </p:nvSpPr>
        <p:spPr>
          <a:xfrm>
            <a:off x="323850" y="2710221"/>
            <a:ext cx="1476375" cy="759619"/>
          </a:xfrm>
          <a:prstGeom prst="roundRect">
            <a:avLst/>
          </a:prstGeom>
          <a:solidFill>
            <a:srgbClr val="7F3C8D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Config File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EC9AB27-A4D5-47C0-975B-A8D796CF917C}"/>
              </a:ext>
            </a:extLst>
          </p:cNvPr>
          <p:cNvSpPr/>
          <p:nvPr/>
        </p:nvSpPr>
        <p:spPr>
          <a:xfrm>
            <a:off x="2280443" y="2710220"/>
            <a:ext cx="1476375" cy="759619"/>
          </a:xfrm>
          <a:prstGeom prst="roundRect">
            <a:avLst/>
          </a:prstGeom>
          <a:solidFill>
            <a:srgbClr val="11A579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Generator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992C214-7671-417B-948D-1E55AEBCECD2}"/>
              </a:ext>
            </a:extLst>
          </p:cNvPr>
          <p:cNvSpPr/>
          <p:nvPr/>
        </p:nvSpPr>
        <p:spPr>
          <a:xfrm>
            <a:off x="4237036" y="2703586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8311D0F-47C0-477E-A59D-E88B24A075F6}"/>
              </a:ext>
            </a:extLst>
          </p:cNvPr>
          <p:cNvSpPr/>
          <p:nvPr/>
        </p:nvSpPr>
        <p:spPr>
          <a:xfrm>
            <a:off x="6421437" y="1232218"/>
            <a:ext cx="1476375" cy="759619"/>
          </a:xfrm>
          <a:prstGeom prst="roundRect">
            <a:avLst/>
          </a:prstGeom>
          <a:solidFill>
            <a:srgbClr val="F2B701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Parallel Exec</a:t>
            </a:r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67BE7EE-9564-49ED-B77A-387DBECD271A}"/>
              </a:ext>
            </a:extLst>
          </p:cNvPr>
          <p:cNvSpPr/>
          <p:nvPr/>
        </p:nvSpPr>
        <p:spPr>
          <a:xfrm>
            <a:off x="8412162" y="1232217"/>
            <a:ext cx="1476375" cy="759619"/>
          </a:xfrm>
          <a:prstGeom prst="roundRect">
            <a:avLst/>
          </a:prstGeom>
          <a:solidFill>
            <a:srgbClr val="E73F74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2CFA8D6-2468-47B1-807F-FBA7789E6FA6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1800225" y="3090030"/>
            <a:ext cx="480218" cy="1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EBD8333-BF4B-4763-8F55-61AE3C935EC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756818" y="3083396"/>
            <a:ext cx="480218" cy="6634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70CE6A6-9FA9-4160-91E3-CA1DBB1C03FB}"/>
              </a:ext>
            </a:extLst>
          </p:cNvPr>
          <p:cNvSpPr/>
          <p:nvPr/>
        </p:nvSpPr>
        <p:spPr>
          <a:xfrm>
            <a:off x="6421437" y="2136616"/>
            <a:ext cx="1476375" cy="759619"/>
          </a:xfrm>
          <a:prstGeom prst="roundRect">
            <a:avLst/>
          </a:prstGeom>
          <a:solidFill>
            <a:srgbClr val="F2B701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Parallel Exec</a:t>
            </a:r>
            <a:endParaRPr lang="zh-CN" altLang="en-US" dirty="0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A5C95901-05CD-4A9C-A76A-65738CE09E95}"/>
              </a:ext>
            </a:extLst>
          </p:cNvPr>
          <p:cNvSpPr/>
          <p:nvPr/>
        </p:nvSpPr>
        <p:spPr>
          <a:xfrm>
            <a:off x="6421434" y="3041014"/>
            <a:ext cx="1476375" cy="759619"/>
          </a:xfrm>
          <a:prstGeom prst="roundRect">
            <a:avLst/>
          </a:prstGeom>
          <a:solidFill>
            <a:srgbClr val="F2B701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Parallel Exec</a:t>
            </a:r>
            <a:endParaRPr lang="zh-CN" altLang="en-US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2C9D7DF1-D844-4C29-8D24-41CB6CDA34CB}"/>
              </a:ext>
            </a:extLst>
          </p:cNvPr>
          <p:cNvSpPr/>
          <p:nvPr/>
        </p:nvSpPr>
        <p:spPr>
          <a:xfrm>
            <a:off x="6421433" y="3945412"/>
            <a:ext cx="1476375" cy="759619"/>
          </a:xfrm>
          <a:prstGeom prst="roundRect">
            <a:avLst/>
          </a:prstGeom>
          <a:solidFill>
            <a:srgbClr val="F2B701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Parallel Exec</a:t>
            </a:r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491EB4E-5A49-4D92-A64F-FA5D88FA6735}"/>
              </a:ext>
            </a:extLst>
          </p:cNvPr>
          <p:cNvCxnSpPr>
            <a:cxnSpLocks/>
            <a:stCxn id="23" idx="3"/>
            <a:endCxn id="14" idx="1"/>
          </p:cNvCxnSpPr>
          <p:nvPr/>
        </p:nvCxnSpPr>
        <p:spPr>
          <a:xfrm flipV="1">
            <a:off x="5940025" y="1612028"/>
            <a:ext cx="481412" cy="1222017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63832BD-AB13-43E8-A913-D305D83D2F2C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5940025" y="2516426"/>
            <a:ext cx="481412" cy="317619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B8CDDCF-624E-4FDE-89CA-42D21352BC04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5940025" y="2834045"/>
            <a:ext cx="481409" cy="586779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17152A3-E4AE-4ED2-9132-0A2221842BBF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>
            <a:off x="5940025" y="2834045"/>
            <a:ext cx="481408" cy="1491177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8885423F-8E49-474C-B7EF-2CF8DD18EA47}"/>
              </a:ext>
            </a:extLst>
          </p:cNvPr>
          <p:cNvSpPr/>
          <p:nvPr/>
        </p:nvSpPr>
        <p:spPr>
          <a:xfrm>
            <a:off x="8412161" y="2134736"/>
            <a:ext cx="1476375" cy="759619"/>
          </a:xfrm>
          <a:prstGeom prst="roundRect">
            <a:avLst/>
          </a:prstGeom>
          <a:solidFill>
            <a:srgbClr val="E73F74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4412036-2236-467C-ADA3-5E7EA9C15902}"/>
              </a:ext>
            </a:extLst>
          </p:cNvPr>
          <p:cNvSpPr/>
          <p:nvPr/>
        </p:nvSpPr>
        <p:spPr>
          <a:xfrm>
            <a:off x="8412161" y="3041014"/>
            <a:ext cx="1476375" cy="759619"/>
          </a:xfrm>
          <a:prstGeom prst="roundRect">
            <a:avLst/>
          </a:prstGeom>
          <a:solidFill>
            <a:srgbClr val="E73F74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430D9F24-BD73-4F93-8674-35F57977E906}"/>
              </a:ext>
            </a:extLst>
          </p:cNvPr>
          <p:cNvSpPr/>
          <p:nvPr/>
        </p:nvSpPr>
        <p:spPr>
          <a:xfrm>
            <a:off x="8412161" y="3945411"/>
            <a:ext cx="1476375" cy="759619"/>
          </a:xfrm>
          <a:prstGeom prst="roundRect">
            <a:avLst/>
          </a:prstGeom>
          <a:solidFill>
            <a:srgbClr val="E73F74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E9FBB97-0EF3-4C92-8905-A4ABF96EFDF8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7897812" y="1612027"/>
            <a:ext cx="514350" cy="1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4B59616-3FF6-4541-9266-4E47E0AE883C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 flipV="1">
            <a:off x="7897812" y="2514546"/>
            <a:ext cx="514349" cy="1880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1A0DB95-4B2E-40D2-8823-A9EA774A179D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7897809" y="3420824"/>
            <a:ext cx="514352" cy="0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FF00779A-B4E7-492C-83C6-F444CC6B00DD}"/>
              </a:ext>
            </a:extLst>
          </p:cNvPr>
          <p:cNvCxnSpPr>
            <a:cxnSpLocks/>
            <a:stCxn id="26" idx="3"/>
            <a:endCxn id="31" idx="1"/>
          </p:cNvCxnSpPr>
          <p:nvPr/>
        </p:nvCxnSpPr>
        <p:spPr>
          <a:xfrm flipV="1">
            <a:off x="7897808" y="4325221"/>
            <a:ext cx="514353" cy="1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右大括号 66">
            <a:extLst>
              <a:ext uri="{FF2B5EF4-FFF2-40B4-BE49-F238E27FC236}">
                <a16:creationId xmlns:a16="http://schemas.microsoft.com/office/drawing/2014/main" id="{D47067B7-3FEA-45C3-85D0-A17981A0F34E}"/>
              </a:ext>
            </a:extLst>
          </p:cNvPr>
          <p:cNvSpPr/>
          <p:nvPr/>
        </p:nvSpPr>
        <p:spPr>
          <a:xfrm>
            <a:off x="9972675" y="1232217"/>
            <a:ext cx="355719" cy="3472813"/>
          </a:xfrm>
          <a:prstGeom prst="rightBrace">
            <a:avLst>
              <a:gd name="adj1" fmla="val 65903"/>
              <a:gd name="adj2" fmla="val 50000"/>
            </a:avLst>
          </a:prstGeom>
          <a:ln w="38100">
            <a:solidFill>
              <a:srgbClr val="123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85346DE-5B2D-4CAF-B796-059E9E20ADE4}"/>
              </a:ext>
            </a:extLst>
          </p:cNvPr>
          <p:cNvSpPr/>
          <p:nvPr/>
        </p:nvSpPr>
        <p:spPr>
          <a:xfrm>
            <a:off x="10328398" y="2616159"/>
            <a:ext cx="1476375" cy="759619"/>
          </a:xfrm>
          <a:prstGeom prst="roundRect">
            <a:avLst/>
          </a:prstGeom>
          <a:solidFill>
            <a:srgbClr val="80BA5A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Collect &amp; Visualize</a:t>
            </a:r>
            <a:endParaRPr lang="zh-CN" altLang="en-US" dirty="0"/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A203C69A-E362-4956-B6A1-1D6BDB572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49" y="4324658"/>
            <a:ext cx="3554007" cy="1797060"/>
          </a:xfrm>
          <a:prstGeom prst="rect">
            <a:avLst/>
          </a:prstGeom>
        </p:spPr>
      </p:pic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2E994E1E-D418-4CB9-B41D-6E1D46E853A7}"/>
              </a:ext>
            </a:extLst>
          </p:cNvPr>
          <p:cNvCxnSpPr>
            <a:cxnSpLocks/>
          </p:cNvCxnSpPr>
          <p:nvPr/>
        </p:nvCxnSpPr>
        <p:spPr>
          <a:xfrm>
            <a:off x="323850" y="3375778"/>
            <a:ext cx="0" cy="948880"/>
          </a:xfrm>
          <a:prstGeom prst="line">
            <a:avLst/>
          </a:prstGeom>
          <a:ln w="19050">
            <a:solidFill>
              <a:srgbClr val="123F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A45C2B8D-B6E3-4102-83BC-2E19892CB4AC}"/>
              </a:ext>
            </a:extLst>
          </p:cNvPr>
          <p:cNvCxnSpPr>
            <a:cxnSpLocks/>
          </p:cNvCxnSpPr>
          <p:nvPr/>
        </p:nvCxnSpPr>
        <p:spPr>
          <a:xfrm>
            <a:off x="1800226" y="3375778"/>
            <a:ext cx="2030806" cy="948880"/>
          </a:xfrm>
          <a:prstGeom prst="line">
            <a:avLst/>
          </a:prstGeom>
          <a:ln w="19050">
            <a:solidFill>
              <a:srgbClr val="123F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7653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9" grpId="0" animBg="1"/>
      <p:bldP spid="11" grpId="0" animBg="1"/>
      <p:bldP spid="12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6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194C7-2B43-41E5-924B-CDEE2120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Non-Volatile Memory</a:t>
            </a:r>
          </a:p>
          <a:p>
            <a:pPr lvl="1"/>
            <a:r>
              <a:rPr lang="en-US" dirty="0"/>
              <a:t>On memory bus</a:t>
            </a:r>
          </a:p>
          <a:p>
            <a:pPr lvl="1"/>
            <a:r>
              <a:rPr lang="en-US" dirty="0"/>
              <a:t>Byte-addressable</a:t>
            </a:r>
          </a:p>
          <a:p>
            <a:pPr lvl="1"/>
            <a:r>
              <a:rPr lang="en-US" dirty="0"/>
              <a:t>Persistent</a:t>
            </a:r>
          </a:p>
          <a:p>
            <a:pPr lvl="1"/>
            <a:r>
              <a:rPr lang="en-US" dirty="0"/>
              <a:t>We can buy it now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19D4-0B4B-42BB-B97A-2AA14CE2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00B5FC-ECD8-4394-9031-91FAA1AF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NVRAM is Here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21E3B74-5B5C-4426-912F-EA33A9AD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5DA37E-7185-4CE8-8143-7A3B096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73C47-661D-4535-8EE6-47DDFF4CD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" r="4887"/>
          <a:stretch/>
        </p:blipFill>
        <p:spPr>
          <a:xfrm>
            <a:off x="5206647" y="1295400"/>
            <a:ext cx="6902251" cy="34530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E9EF06-6889-4FD8-A719-8F0209E47D9F}"/>
              </a:ext>
            </a:extLst>
          </p:cNvPr>
          <p:cNvSpPr/>
          <p:nvPr/>
        </p:nvSpPr>
        <p:spPr>
          <a:xfrm>
            <a:off x="5123543" y="4782632"/>
            <a:ext cx="7068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Izraelevitz</a:t>
            </a:r>
            <a:r>
              <a:rPr lang="en-US" sz="1600" dirty="0">
                <a:solidFill>
                  <a:schemeClr val="tx1"/>
                </a:solidFill>
              </a:rPr>
              <a:t> et al., “Basic Performance Measurements of the Intel </a:t>
            </a:r>
            <a:r>
              <a:rPr lang="en-US" sz="1600" dirty="0" err="1">
                <a:solidFill>
                  <a:schemeClr val="tx1"/>
                </a:solidFill>
              </a:rPr>
              <a:t>Optane</a:t>
            </a:r>
            <a:r>
              <a:rPr lang="en-US" sz="1600" dirty="0">
                <a:solidFill>
                  <a:schemeClr val="tx1"/>
                </a:solidFill>
              </a:rPr>
              <a:t> DC Persistent Memory Module”, </a:t>
            </a:r>
            <a:r>
              <a:rPr lang="en-US" sz="1600" dirty="0" err="1">
                <a:solidFill>
                  <a:schemeClr val="tx1"/>
                </a:solidFill>
              </a:rPr>
              <a:t>ArXiv</a:t>
            </a:r>
            <a:r>
              <a:rPr lang="en-US" sz="1600" dirty="0">
                <a:solidFill>
                  <a:schemeClr val="tx1"/>
                </a:solidFill>
              </a:rPr>
              <a:t> 2019.</a:t>
            </a:r>
          </a:p>
        </p:txBody>
      </p:sp>
    </p:spTree>
    <p:extLst>
      <p:ext uri="{BB962C8B-B14F-4D97-AF65-F5344CB8AC3E}">
        <p14:creationId xmlns:p14="http://schemas.microsoft.com/office/powerpoint/2010/main" val="2644023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BC32DEF-F2B9-4F48-980E-8D758C326957}"/>
              </a:ext>
            </a:extLst>
          </p:cNvPr>
          <p:cNvSpPr/>
          <p:nvPr/>
        </p:nvSpPr>
        <p:spPr>
          <a:xfrm>
            <a:off x="4463650" y="1230705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CFC431C-47F0-4FA6-A579-3C7B650AD7C8}"/>
              </a:ext>
            </a:extLst>
          </p:cNvPr>
          <p:cNvSpPr/>
          <p:nvPr/>
        </p:nvSpPr>
        <p:spPr>
          <a:xfrm>
            <a:off x="4387450" y="1306905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456249C-EF07-4E77-98AE-EE7A741896DC}"/>
              </a:ext>
            </a:extLst>
          </p:cNvPr>
          <p:cNvSpPr/>
          <p:nvPr/>
        </p:nvSpPr>
        <p:spPr>
          <a:xfrm>
            <a:off x="4311250" y="1392630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7E744-57AC-4FB3-87AF-02646142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1524-1258-4933-8EB2-56693E38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80D3-92EB-4D07-9398-2C43D7A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F18CEF-7958-438B-BEE6-B49460F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VANS – Testing Framework</a:t>
            </a:r>
            <a:endParaRPr 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E5C20CC-0EAB-4588-B8BA-331364225405}"/>
              </a:ext>
            </a:extLst>
          </p:cNvPr>
          <p:cNvSpPr/>
          <p:nvPr/>
        </p:nvSpPr>
        <p:spPr>
          <a:xfrm>
            <a:off x="323850" y="1486691"/>
            <a:ext cx="1476375" cy="759619"/>
          </a:xfrm>
          <a:prstGeom prst="roundRect">
            <a:avLst/>
          </a:prstGeom>
          <a:solidFill>
            <a:srgbClr val="7F3C8D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Config File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EC9AB27-A4D5-47C0-975B-A8D796CF917C}"/>
              </a:ext>
            </a:extLst>
          </p:cNvPr>
          <p:cNvSpPr/>
          <p:nvPr/>
        </p:nvSpPr>
        <p:spPr>
          <a:xfrm>
            <a:off x="2280443" y="1486690"/>
            <a:ext cx="1476375" cy="759619"/>
          </a:xfrm>
          <a:prstGeom prst="roundRect">
            <a:avLst/>
          </a:prstGeom>
          <a:solidFill>
            <a:srgbClr val="11A579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Generator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992C214-7671-417B-948D-1E55AEBCECD2}"/>
              </a:ext>
            </a:extLst>
          </p:cNvPr>
          <p:cNvSpPr/>
          <p:nvPr/>
        </p:nvSpPr>
        <p:spPr>
          <a:xfrm>
            <a:off x="4237036" y="1480056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8311D0F-47C0-477E-A59D-E88B24A075F6}"/>
              </a:ext>
            </a:extLst>
          </p:cNvPr>
          <p:cNvSpPr/>
          <p:nvPr/>
        </p:nvSpPr>
        <p:spPr>
          <a:xfrm>
            <a:off x="6421437" y="1232218"/>
            <a:ext cx="1476375" cy="759619"/>
          </a:xfrm>
          <a:prstGeom prst="roundRect">
            <a:avLst/>
          </a:prstGeom>
          <a:solidFill>
            <a:srgbClr val="F2B701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Parallel Exec</a:t>
            </a:r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67BE7EE-9564-49ED-B77A-387DBECD271A}"/>
              </a:ext>
            </a:extLst>
          </p:cNvPr>
          <p:cNvSpPr/>
          <p:nvPr/>
        </p:nvSpPr>
        <p:spPr>
          <a:xfrm>
            <a:off x="8412162" y="1232217"/>
            <a:ext cx="1476375" cy="759619"/>
          </a:xfrm>
          <a:prstGeom prst="roundRect">
            <a:avLst/>
          </a:prstGeom>
          <a:solidFill>
            <a:srgbClr val="E73F74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2CFA8D6-2468-47B1-807F-FBA7789E6FA6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1800225" y="1866500"/>
            <a:ext cx="480218" cy="1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EBD8333-BF4B-4763-8F55-61AE3C935EC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756818" y="1859866"/>
            <a:ext cx="480218" cy="6634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491EB4E-5A49-4D92-A64F-FA5D88FA6735}"/>
              </a:ext>
            </a:extLst>
          </p:cNvPr>
          <p:cNvCxnSpPr>
            <a:cxnSpLocks/>
            <a:stCxn id="23" idx="3"/>
            <a:endCxn id="14" idx="1"/>
          </p:cNvCxnSpPr>
          <p:nvPr/>
        </p:nvCxnSpPr>
        <p:spPr>
          <a:xfrm>
            <a:off x="5940025" y="1610515"/>
            <a:ext cx="481412" cy="1513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E9FBB97-0EF3-4C92-8905-A4ABF96EFDF8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7897812" y="1612027"/>
            <a:ext cx="514350" cy="1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85346DE-5B2D-4CAF-B796-059E9E20ADE4}"/>
              </a:ext>
            </a:extLst>
          </p:cNvPr>
          <p:cNvSpPr/>
          <p:nvPr/>
        </p:nvSpPr>
        <p:spPr>
          <a:xfrm>
            <a:off x="10369949" y="1230704"/>
            <a:ext cx="1476375" cy="759619"/>
          </a:xfrm>
          <a:prstGeom prst="roundRect">
            <a:avLst/>
          </a:prstGeom>
          <a:solidFill>
            <a:srgbClr val="80BA5A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Collect &amp; Visualize</a:t>
            </a:r>
            <a:endParaRPr lang="zh-CN" altLang="en-US" dirty="0"/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2E994E1E-D418-4CB9-B41D-6E1D46E853A7}"/>
              </a:ext>
            </a:extLst>
          </p:cNvPr>
          <p:cNvCxnSpPr>
            <a:cxnSpLocks/>
          </p:cNvCxnSpPr>
          <p:nvPr/>
        </p:nvCxnSpPr>
        <p:spPr>
          <a:xfrm>
            <a:off x="11846324" y="1866500"/>
            <a:ext cx="0" cy="948880"/>
          </a:xfrm>
          <a:prstGeom prst="line">
            <a:avLst/>
          </a:prstGeom>
          <a:ln w="19050">
            <a:solidFill>
              <a:srgbClr val="123F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A45C2B8D-B6E3-4102-83BC-2E19892CB4AC}"/>
              </a:ext>
            </a:extLst>
          </p:cNvPr>
          <p:cNvCxnSpPr>
            <a:cxnSpLocks/>
          </p:cNvCxnSpPr>
          <p:nvPr/>
        </p:nvCxnSpPr>
        <p:spPr>
          <a:xfrm flipH="1">
            <a:off x="322656" y="1990323"/>
            <a:ext cx="10080232" cy="738586"/>
          </a:xfrm>
          <a:prstGeom prst="line">
            <a:avLst/>
          </a:prstGeom>
          <a:ln w="19050">
            <a:solidFill>
              <a:srgbClr val="123F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0CC2B839-3B47-4CAE-BFE7-3BBE7D38FA26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9888537" y="1610514"/>
            <a:ext cx="481412" cy="1513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8DCF7C22-A86A-4655-A3AF-53109817E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0" y="2756576"/>
            <a:ext cx="3341849" cy="2773774"/>
          </a:xfrm>
          <a:prstGeom prst="rect">
            <a:avLst/>
          </a:prstGeom>
          <a:ln>
            <a:solidFill>
              <a:srgbClr val="123F5A"/>
            </a:solidFill>
          </a:ln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C6995AA3-3DDF-4164-A5CD-14646CE24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721" y="2756576"/>
            <a:ext cx="3771807" cy="2788055"/>
          </a:xfrm>
          <a:prstGeom prst="rect">
            <a:avLst/>
          </a:prstGeom>
          <a:ln>
            <a:solidFill>
              <a:srgbClr val="123F5A"/>
            </a:solidFill>
          </a:ln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4603392-E52E-4F0C-93CA-440AEF585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490" y="2760263"/>
            <a:ext cx="3978834" cy="2805772"/>
          </a:xfrm>
          <a:prstGeom prst="rect">
            <a:avLst/>
          </a:prstGeom>
          <a:ln>
            <a:solidFill>
              <a:srgbClr val="123F5A"/>
            </a:solidFill>
          </a:ln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3A6B0CEF-992D-4296-94CB-EFFFFA879DFD}"/>
              </a:ext>
            </a:extLst>
          </p:cNvPr>
          <p:cNvSpPr txBox="1"/>
          <p:nvPr/>
        </p:nvSpPr>
        <p:spPr>
          <a:xfrm>
            <a:off x="401290" y="5530350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Performance: VANS vs Optane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4B45DB5-D387-4031-A259-272D3731E0DE}"/>
              </a:ext>
            </a:extLst>
          </p:cNvPr>
          <p:cNvSpPr txBox="1"/>
          <p:nvPr/>
        </p:nvSpPr>
        <p:spPr>
          <a:xfrm>
            <a:off x="3901721" y="5569135"/>
            <a:ext cx="794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VANS Internal Counters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1051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BC32DEF-F2B9-4F48-980E-8D758C326957}"/>
              </a:ext>
            </a:extLst>
          </p:cNvPr>
          <p:cNvSpPr/>
          <p:nvPr/>
        </p:nvSpPr>
        <p:spPr>
          <a:xfrm>
            <a:off x="4463650" y="1230705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CFC431C-47F0-4FA6-A579-3C7B650AD7C8}"/>
              </a:ext>
            </a:extLst>
          </p:cNvPr>
          <p:cNvSpPr/>
          <p:nvPr/>
        </p:nvSpPr>
        <p:spPr>
          <a:xfrm>
            <a:off x="4387450" y="1306905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456249C-EF07-4E77-98AE-EE7A741896DC}"/>
              </a:ext>
            </a:extLst>
          </p:cNvPr>
          <p:cNvSpPr/>
          <p:nvPr/>
        </p:nvSpPr>
        <p:spPr>
          <a:xfrm>
            <a:off x="4311250" y="1392630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1A1C312-C959-4652-A9DE-11415D92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2576899"/>
            <a:ext cx="11563350" cy="3600064"/>
          </a:xfrm>
        </p:spPr>
        <p:txBody>
          <a:bodyPr/>
          <a:lstStyle/>
          <a:p>
            <a:r>
              <a:rPr lang="en-US" altLang="zh-CN" dirty="0"/>
              <a:t>With only one line of command:</a:t>
            </a:r>
          </a:p>
          <a:p>
            <a:pPr marL="457200" lvl="1" indent="0">
              <a:buNone/>
            </a:pPr>
            <a:r>
              <a:rPr lang="en-US" altLang="zh-CN" sz="2400" dirty="0">
                <a:latin typeface="mononoki Nerd Font Mono" panose="00000509000000000000" pitchFamily="49" charset="0"/>
              </a:rPr>
              <a:t>python3 tests/precision/precision_test.py tests/precision</a:t>
            </a:r>
            <a:endParaRPr lang="zh-CN" altLang="en-US" sz="2400" dirty="0">
              <a:latin typeface="mononoki Nerd Font Mono" panose="00000509000000000000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7E744-57AC-4FB3-87AF-02646142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1524-1258-4933-8EB2-56693E38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80D3-92EB-4D07-9398-2C43D7A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F18CEF-7958-438B-BEE6-B49460F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VANS – Testing Framework</a:t>
            </a:r>
            <a:endParaRPr 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E5C20CC-0EAB-4588-B8BA-331364225405}"/>
              </a:ext>
            </a:extLst>
          </p:cNvPr>
          <p:cNvSpPr/>
          <p:nvPr/>
        </p:nvSpPr>
        <p:spPr>
          <a:xfrm>
            <a:off x="323850" y="1486691"/>
            <a:ext cx="1476375" cy="759619"/>
          </a:xfrm>
          <a:prstGeom prst="roundRect">
            <a:avLst/>
          </a:prstGeom>
          <a:solidFill>
            <a:srgbClr val="7F3C8D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Config File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EC9AB27-A4D5-47C0-975B-A8D796CF917C}"/>
              </a:ext>
            </a:extLst>
          </p:cNvPr>
          <p:cNvSpPr/>
          <p:nvPr/>
        </p:nvSpPr>
        <p:spPr>
          <a:xfrm>
            <a:off x="2280443" y="1486690"/>
            <a:ext cx="1476375" cy="759619"/>
          </a:xfrm>
          <a:prstGeom prst="roundRect">
            <a:avLst/>
          </a:prstGeom>
          <a:solidFill>
            <a:srgbClr val="11A579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Generator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992C214-7671-417B-948D-1E55AEBCECD2}"/>
              </a:ext>
            </a:extLst>
          </p:cNvPr>
          <p:cNvSpPr/>
          <p:nvPr/>
        </p:nvSpPr>
        <p:spPr>
          <a:xfrm>
            <a:off x="4237036" y="1480056"/>
            <a:ext cx="1476375" cy="759619"/>
          </a:xfrm>
          <a:prstGeom prst="roundRect">
            <a:avLst/>
          </a:prstGeom>
          <a:solidFill>
            <a:srgbClr val="3969AC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Trace Files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8311D0F-47C0-477E-A59D-E88B24A075F6}"/>
              </a:ext>
            </a:extLst>
          </p:cNvPr>
          <p:cNvSpPr/>
          <p:nvPr/>
        </p:nvSpPr>
        <p:spPr>
          <a:xfrm>
            <a:off x="6421437" y="1232218"/>
            <a:ext cx="1476375" cy="759619"/>
          </a:xfrm>
          <a:prstGeom prst="roundRect">
            <a:avLst/>
          </a:prstGeom>
          <a:solidFill>
            <a:srgbClr val="F2B701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Parallel Exec</a:t>
            </a:r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67BE7EE-9564-49ED-B77A-387DBECD271A}"/>
              </a:ext>
            </a:extLst>
          </p:cNvPr>
          <p:cNvSpPr/>
          <p:nvPr/>
        </p:nvSpPr>
        <p:spPr>
          <a:xfrm>
            <a:off x="8412162" y="1232217"/>
            <a:ext cx="1476375" cy="759619"/>
          </a:xfrm>
          <a:prstGeom prst="roundRect">
            <a:avLst/>
          </a:prstGeom>
          <a:solidFill>
            <a:srgbClr val="E73F74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Result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2CFA8D6-2468-47B1-807F-FBA7789E6FA6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1800225" y="1866500"/>
            <a:ext cx="480218" cy="1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EBD8333-BF4B-4763-8F55-61AE3C935EC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756818" y="1859866"/>
            <a:ext cx="480218" cy="6634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491EB4E-5A49-4D92-A64F-FA5D88FA6735}"/>
              </a:ext>
            </a:extLst>
          </p:cNvPr>
          <p:cNvCxnSpPr>
            <a:cxnSpLocks/>
            <a:stCxn id="23" idx="3"/>
            <a:endCxn id="14" idx="1"/>
          </p:cNvCxnSpPr>
          <p:nvPr/>
        </p:nvCxnSpPr>
        <p:spPr>
          <a:xfrm>
            <a:off x="5940025" y="1610515"/>
            <a:ext cx="481412" cy="1513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E9FBB97-0EF3-4C92-8905-A4ABF96EFDF8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7897812" y="1612027"/>
            <a:ext cx="514350" cy="1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85346DE-5B2D-4CAF-B796-059E9E20ADE4}"/>
              </a:ext>
            </a:extLst>
          </p:cNvPr>
          <p:cNvSpPr/>
          <p:nvPr/>
        </p:nvSpPr>
        <p:spPr>
          <a:xfrm>
            <a:off x="10369949" y="1230704"/>
            <a:ext cx="1476375" cy="759619"/>
          </a:xfrm>
          <a:prstGeom prst="roundRect">
            <a:avLst/>
          </a:prstGeom>
          <a:solidFill>
            <a:srgbClr val="80BA5A"/>
          </a:solidFill>
          <a:ln w="19050">
            <a:solidFill>
              <a:srgbClr val="123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Collect &amp; Visualize</a:t>
            </a:r>
            <a:endParaRPr lang="zh-CN" altLang="en-US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0CC2B839-3B47-4CAE-BFE7-3BBE7D38FA26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9888537" y="1610514"/>
            <a:ext cx="481412" cy="1513"/>
          </a:xfrm>
          <a:prstGeom prst="straightConnector1">
            <a:avLst/>
          </a:prstGeom>
          <a:ln w="57150">
            <a:solidFill>
              <a:srgbClr val="123F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47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B5DE9-BE45-404C-8E63-65AA2F2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978ED-AE7A-45F3-B307-6A1FF6AF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9D1D-0FB5-49CE-AB01-822CD801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2D82B3-52CC-4081-922C-6AB5C5EA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7B578E-6551-4208-815D-2203BB09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459" y="1107583"/>
            <a:ext cx="5242731" cy="5388467"/>
          </a:xfrm>
        </p:spPr>
        <p:txBody>
          <a:bodyPr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 of NVRAM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LENS Profiler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VANS Simulator</a:t>
            </a:r>
          </a:p>
          <a:p>
            <a:r>
              <a:rPr lang="en-US" b="1" dirty="0"/>
              <a:t>Validation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90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3A389-10B6-4DA9-9519-6808E491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50D30-A737-4129-8DFA-8DB20FA3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861FC-A1BD-4679-A9BB-9E30A16B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9CC9B9-AEAF-4F57-B025-901128A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and Validation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347087-A0D5-43DA-9E52-177B7AEBC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DDR4 model verification</a:t>
            </a:r>
          </a:p>
          <a:p>
            <a:pPr lvl="1"/>
            <a:r>
              <a:rPr lang="en-US" dirty="0"/>
              <a:t>Micron DDR4 verification model</a:t>
            </a:r>
          </a:p>
          <a:p>
            <a:pPr lvl="1"/>
            <a:r>
              <a:rPr lang="en-US" dirty="0"/>
              <a:t>Cadence toolchain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NVM model validation</a:t>
            </a:r>
          </a:p>
          <a:p>
            <a:pPr lvl="1"/>
            <a:r>
              <a:rPr lang="en-US" dirty="0"/>
              <a:t>No public formal verification tool</a:t>
            </a:r>
          </a:p>
          <a:p>
            <a:pPr lvl="1"/>
            <a:r>
              <a:rPr lang="en-US" dirty="0"/>
              <a:t>Our approach: Match </a:t>
            </a:r>
            <a:br>
              <a:rPr lang="en-US" dirty="0"/>
            </a:br>
            <a:r>
              <a:rPr lang="en-US" dirty="0"/>
              <a:t>performance profiling curves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C21BF4-2A41-4AA3-99A7-098A99A9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40" y="1343025"/>
            <a:ext cx="2218264" cy="12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227FDE-8317-4EC0-978B-1948ED70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40" y="2151695"/>
            <a:ext cx="2426208" cy="15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0B998F6-EF36-4355-8EC3-46E1E8B21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5624"/>
              </p:ext>
            </p:extLst>
          </p:nvPr>
        </p:nvGraphicFramePr>
        <p:xfrm>
          <a:off x="6791417" y="4257787"/>
          <a:ext cx="5211191" cy="2078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3398">
                  <a:extLst>
                    <a:ext uri="{9D8B030D-6E8A-4147-A177-3AD203B41FA5}">
                      <a16:colId xmlns:a16="http://schemas.microsoft.com/office/drawing/2014/main" val="1548187080"/>
                    </a:ext>
                  </a:extLst>
                </a:gridCol>
                <a:gridCol w="1658646">
                  <a:extLst>
                    <a:ext uri="{9D8B030D-6E8A-4147-A177-3AD203B41FA5}">
                      <a16:colId xmlns:a16="http://schemas.microsoft.com/office/drawing/2014/main" val="1383248653"/>
                    </a:ext>
                  </a:extLst>
                </a:gridCol>
                <a:gridCol w="1659147">
                  <a:extLst>
                    <a:ext uri="{9D8B030D-6E8A-4147-A177-3AD203B41FA5}">
                      <a16:colId xmlns:a16="http://schemas.microsoft.com/office/drawing/2014/main" val="1149566184"/>
                    </a:ext>
                  </a:extLst>
                </a:gridCol>
              </a:tblGrid>
              <a:tr h="259840">
                <a:tc>
                  <a:txBody>
                    <a:bodyPr/>
                    <a:lstStyle/>
                    <a:p>
                      <a:r>
                        <a:rPr lang="en-US" sz="1100" b="1" dirty="0"/>
                        <a:t>Microbenchmark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Hardware Behavior 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Microarchitecture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2996055660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r>
                        <a:rPr lang="en-US" sz="1100" dirty="0" err="1"/>
                        <a:t>PtrChasing</a:t>
                      </a:r>
                      <a:r>
                        <a:rPr lang="en-US" sz="1100" dirty="0"/>
                        <a:t> (64B block)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Buffer overflow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Buffer size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1970752735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r>
                        <a:rPr lang="en-US" sz="1100" dirty="0" err="1"/>
                        <a:t>PtrChasing</a:t>
                      </a:r>
                      <a:r>
                        <a:rPr lang="en-US" sz="1100" dirty="0"/>
                        <a:t> (various block)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R/W amplification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Buffer entry size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1728447542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r>
                        <a:rPr lang="en-US" sz="1100" dirty="0"/>
                        <a:t>Read-after-write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Data fast-forwarding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Buffer hierarchy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1526046556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r>
                        <a:rPr lang="en-US" sz="1100" dirty="0"/>
                        <a:t>Sequential/</a:t>
                      </a:r>
                      <a:r>
                        <a:rPr lang="en-US" sz="1100" dirty="0" err="1"/>
                        <a:t>Strided</a:t>
                      </a:r>
                      <a:r>
                        <a:rPr lang="en-US" sz="1100" dirty="0"/>
                        <a:t> write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Interleaving speedup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Interleaving scheme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3529800575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r>
                        <a:rPr lang="en-US" sz="1100" dirty="0"/>
                        <a:t>Overwrite (256B region)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Data migration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Migration latency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1919949181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r>
                        <a:rPr lang="en-US" sz="1100" dirty="0"/>
                        <a:t>Overwrite (various region)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Data migration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Migration block size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3131711505"/>
                  </a:ext>
                </a:extLst>
              </a:tr>
              <a:tr h="259840">
                <a:tc>
                  <a:txBody>
                    <a:bodyPr/>
                    <a:lstStyle/>
                    <a:p>
                      <a:r>
                        <a:rPr lang="en-US" sz="1100" dirty="0" err="1"/>
                        <a:t>Strided</a:t>
                      </a:r>
                      <a:r>
                        <a:rPr lang="en-US" sz="1100" dirty="0"/>
                        <a:t> write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Stable amplification </a:t>
                      </a:r>
                    </a:p>
                  </a:txBody>
                  <a:tcPr marL="66989" marR="66989" marT="33494" marB="33494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Internal bandwidth</a:t>
                      </a:r>
                    </a:p>
                  </a:txBody>
                  <a:tcPr marL="66989" marR="66989" marT="33494" marB="33494"/>
                </a:tc>
                <a:extLst>
                  <a:ext uri="{0D108BD9-81ED-4DB2-BD59-A6C34878D82A}">
                    <a16:rowId xmlns:a16="http://schemas.microsoft.com/office/drawing/2014/main" val="2448649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67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3A389-10B6-4DA9-9519-6808E491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50D30-A737-4129-8DFA-8DB20FA3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861FC-A1BD-4679-A9BB-9E30A16B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9CC9B9-AEAF-4F57-B025-901128A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464509-1FF4-40D6-8B0D-5240F01BE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38749" y="2214561"/>
            <a:ext cx="4823198" cy="2717959"/>
          </a:xfr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61F2EA9-56E4-40EB-BFA0-E8EA8EF34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0052" y="2214562"/>
            <a:ext cx="4823198" cy="27179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647B67-50F8-4421-A7C5-EE83D337A335}"/>
              </a:ext>
            </a:extLst>
          </p:cNvPr>
          <p:cNvSpPr txBox="1"/>
          <p:nvPr/>
        </p:nvSpPr>
        <p:spPr>
          <a:xfrm>
            <a:off x="1153954" y="1925478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Pointer Chasing (Single DIMM)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2FCB0-0A56-4740-B569-51D7932A8406}"/>
              </a:ext>
            </a:extLst>
          </p:cNvPr>
          <p:cNvSpPr txBox="1"/>
          <p:nvPr/>
        </p:nvSpPr>
        <p:spPr>
          <a:xfrm>
            <a:off x="7546383" y="1925478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Pointer Chasing (6 DIMM)</a:t>
            </a:r>
          </a:p>
        </p:txBody>
      </p:sp>
    </p:spTree>
    <p:extLst>
      <p:ext uri="{BB962C8B-B14F-4D97-AF65-F5344CB8AC3E}">
        <p14:creationId xmlns:p14="http://schemas.microsoft.com/office/powerpoint/2010/main" val="84012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3A389-10B6-4DA9-9519-6808E491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50D30-A737-4129-8DFA-8DB20FA3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861FC-A1BD-4679-A9BB-9E30A16B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9CC9B9-AEAF-4F57-B025-901128A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464509-1FF4-40D6-8B0D-5240F01BE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38749" y="2214561"/>
            <a:ext cx="4823198" cy="2717959"/>
          </a:xfr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61F2EA9-56E4-40EB-BFA0-E8EA8EF34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0052" y="2214562"/>
            <a:ext cx="4823198" cy="27179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647B67-50F8-4421-A7C5-EE83D337A335}"/>
              </a:ext>
            </a:extLst>
          </p:cNvPr>
          <p:cNvSpPr txBox="1"/>
          <p:nvPr/>
        </p:nvSpPr>
        <p:spPr>
          <a:xfrm>
            <a:off x="978978" y="1925478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Read Amplification (HW Counters)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2FCB0-0A56-4740-B569-51D7932A8406}"/>
              </a:ext>
            </a:extLst>
          </p:cNvPr>
          <p:cNvSpPr txBox="1"/>
          <p:nvPr/>
        </p:nvSpPr>
        <p:spPr>
          <a:xfrm>
            <a:off x="8114097" y="1945956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Overwrite (Single DIMM)</a:t>
            </a:r>
          </a:p>
        </p:txBody>
      </p:sp>
    </p:spTree>
    <p:extLst>
      <p:ext uri="{BB962C8B-B14F-4D97-AF65-F5344CB8AC3E}">
        <p14:creationId xmlns:p14="http://schemas.microsoft.com/office/powerpoint/2010/main" val="408052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7E744-57AC-4FB3-87AF-02646142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1524-1258-4933-8EB2-56693E38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80D3-92EB-4D07-9398-2C43D7A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F18CEF-7958-438B-BEE6-B49460F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32A077-D1CC-45D0-A705-8600A67B8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295401"/>
            <a:ext cx="6970712" cy="17823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LENS: </a:t>
            </a:r>
            <a:r>
              <a:rPr lang="en-US" u="sng" dirty="0"/>
              <a:t>L</a:t>
            </a:r>
            <a:r>
              <a:rPr lang="en-US" dirty="0"/>
              <a:t>ow-level Profil</a:t>
            </a:r>
            <a:r>
              <a:rPr lang="en-US" u="sng" dirty="0"/>
              <a:t>e</a:t>
            </a:r>
            <a:r>
              <a:rPr lang="en-US" dirty="0"/>
              <a:t>r for </a:t>
            </a:r>
            <a:r>
              <a:rPr lang="en-US" u="sng" dirty="0"/>
              <a:t>N</a:t>
            </a:r>
            <a:r>
              <a:rPr lang="en-US" dirty="0"/>
              <a:t>VM </a:t>
            </a:r>
            <a:r>
              <a:rPr lang="en-US" u="sng" dirty="0"/>
              <a:t>S</a:t>
            </a:r>
            <a:r>
              <a:rPr lang="en-US" dirty="0"/>
              <a:t>ystems</a:t>
            </a:r>
          </a:p>
          <a:p>
            <a:pPr lvl="1"/>
            <a:r>
              <a:rPr lang="en-US" dirty="0"/>
              <a:t>Customized micro-benchmarks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Profile complex on-DIMM architectures</a:t>
            </a:r>
            <a:br>
              <a:rPr lang="en-US" dirty="0"/>
            </a:br>
            <a:r>
              <a:rPr lang="en-US" dirty="0"/>
              <a:t>of various NVRAM DIMMs</a:t>
            </a:r>
          </a:p>
          <a:p>
            <a:pPr lvl="1"/>
            <a:r>
              <a:rPr lang="en-US" dirty="0"/>
              <a:t>Low noise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00CBDB-039E-4965-911E-955EA16C0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700" y="1295400"/>
            <a:ext cx="5127357" cy="223247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F9735B5-72F7-4C48-A251-DBEAE4209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639" y="4103382"/>
            <a:ext cx="6177418" cy="1772761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AE793FA-2657-4DBE-9E99-E26F88D079E0}"/>
              </a:ext>
            </a:extLst>
          </p:cNvPr>
          <p:cNvSpPr txBox="1">
            <a:spLocks/>
          </p:cNvSpPr>
          <p:nvPr/>
        </p:nvSpPr>
        <p:spPr>
          <a:xfrm>
            <a:off x="311150" y="3522335"/>
            <a:ext cx="6970712" cy="1897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82B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 kern="1200">
                <a:solidFill>
                  <a:srgbClr val="006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VANS: </a:t>
            </a:r>
            <a:r>
              <a:rPr lang="en-US" u="sng" dirty="0"/>
              <a:t>V</a:t>
            </a:r>
            <a:r>
              <a:rPr lang="en-US" dirty="0"/>
              <a:t>alidated </a:t>
            </a:r>
            <a:r>
              <a:rPr lang="en-US" u="sng" dirty="0"/>
              <a:t>A</a:t>
            </a:r>
            <a:r>
              <a:rPr lang="en-US" dirty="0"/>
              <a:t>rchitectural </a:t>
            </a:r>
            <a:r>
              <a:rPr lang="en-US" u="sng" dirty="0"/>
              <a:t>N</a:t>
            </a:r>
            <a:r>
              <a:rPr lang="en-US" dirty="0"/>
              <a:t>VM </a:t>
            </a:r>
            <a:r>
              <a:rPr lang="en-US" u="sng" dirty="0"/>
              <a:t>S</a:t>
            </a:r>
            <a:r>
              <a:rPr lang="en-US" dirty="0"/>
              <a:t>imulator</a:t>
            </a:r>
          </a:p>
          <a:p>
            <a:pPr lvl="1"/>
            <a:r>
              <a:rPr lang="en-US" dirty="0"/>
              <a:t>Validated performance</a:t>
            </a:r>
          </a:p>
          <a:p>
            <a:pPr lvl="1"/>
            <a:r>
              <a:rPr lang="en-US" dirty="0"/>
              <a:t>Verified DDR4 model</a:t>
            </a:r>
          </a:p>
          <a:p>
            <a:pPr lvl="1"/>
            <a:r>
              <a:rPr lang="en-US" dirty="0"/>
              <a:t>General NVM model</a:t>
            </a:r>
          </a:p>
          <a:p>
            <a:pPr lvl="1"/>
            <a:r>
              <a:rPr lang="en-US" dirty="0"/>
              <a:t>Can be attached to gem5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6B2EC5D-8250-49CD-BE51-308F9E3B2B93}"/>
              </a:ext>
            </a:extLst>
          </p:cNvPr>
          <p:cNvSpPr txBox="1">
            <a:spLocks/>
          </p:cNvSpPr>
          <p:nvPr/>
        </p:nvSpPr>
        <p:spPr>
          <a:xfrm>
            <a:off x="311150" y="5594973"/>
            <a:ext cx="6970712" cy="725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82B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 kern="1200">
                <a:solidFill>
                  <a:srgbClr val="006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Source</a:t>
            </a:r>
          </a:p>
          <a:p>
            <a:pPr lvl="1"/>
            <a:r>
              <a:rPr lang="en-US" u="sng" dirty="0">
                <a:solidFill>
                  <a:srgbClr val="0070C0"/>
                </a:solidFill>
              </a:rPr>
              <a:t>github.com/</a:t>
            </a:r>
            <a:r>
              <a:rPr lang="en-US" u="sng" dirty="0" err="1">
                <a:solidFill>
                  <a:srgbClr val="0070C0"/>
                </a:solidFill>
              </a:rPr>
              <a:t>TheNetAdmin</a:t>
            </a:r>
            <a:r>
              <a:rPr lang="en-US" u="sng" dirty="0">
                <a:solidFill>
                  <a:srgbClr val="0070C0"/>
                </a:solidFill>
              </a:rPr>
              <a:t>/LENS-VANS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978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2967F08-C47D-41B3-A380-2AABD48D9A39}"/>
              </a:ext>
            </a:extLst>
          </p:cNvPr>
          <p:cNvSpPr txBox="1">
            <a:spLocks/>
          </p:cNvSpPr>
          <p:nvPr/>
        </p:nvSpPr>
        <p:spPr>
          <a:xfrm>
            <a:off x="1524000" y="5342724"/>
            <a:ext cx="9144000" cy="829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presentation and recording belong to the authors.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 distribution is allowed without the authors' permission.</a:t>
            </a:r>
            <a:endParaRPr lang="en-US" sz="2000" dirty="0"/>
          </a:p>
        </p:txBody>
      </p:sp>
      <p:sp>
        <p:nvSpPr>
          <p:cNvPr id="188" name="Title 1">
            <a:extLst>
              <a:ext uri="{FF2B5EF4-FFF2-40B4-BE49-F238E27FC236}">
                <a16:creationId xmlns:a16="http://schemas.microsoft.com/office/drawing/2014/main" id="{B009CC38-F34F-4BF9-9740-AC1473152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253"/>
            <a:ext cx="9144000" cy="1844040"/>
          </a:xfrm>
        </p:spPr>
        <p:txBody>
          <a:bodyPr>
            <a:normAutofit/>
          </a:bodyPr>
          <a:lstStyle/>
          <a:p>
            <a:r>
              <a:rPr lang="en-US" sz="4400" dirty="0"/>
              <a:t>Characterizing and Modeling</a:t>
            </a:r>
            <a:br>
              <a:rPr lang="en-US" sz="4400" dirty="0"/>
            </a:br>
            <a:r>
              <a:rPr lang="en-US" sz="4400" dirty="0"/>
              <a:t>Non-Volatile Memory Systems</a:t>
            </a:r>
          </a:p>
        </p:txBody>
      </p:sp>
      <p:sp>
        <p:nvSpPr>
          <p:cNvPr id="189" name="Subtitle 2">
            <a:extLst>
              <a:ext uri="{FF2B5EF4-FFF2-40B4-BE49-F238E27FC236}">
                <a16:creationId xmlns:a16="http://schemas.microsoft.com/office/drawing/2014/main" id="{A1AC7ACD-7843-4757-A248-86FAD8F20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3942"/>
            <a:ext cx="9144000" cy="1228901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Zixuan Wang</a:t>
            </a:r>
            <a:r>
              <a:rPr lang="en-US" altLang="zh-CN" sz="2000" dirty="0"/>
              <a:t>,</a:t>
            </a:r>
          </a:p>
          <a:p>
            <a:r>
              <a:rPr lang="en-US" sz="2000" dirty="0"/>
              <a:t>Xiao Liu, Jian Yang, Theodore </a:t>
            </a:r>
            <a:r>
              <a:rPr lang="en-US" sz="2000" dirty="0" err="1"/>
              <a:t>Michailidis</a:t>
            </a:r>
            <a:r>
              <a:rPr lang="en-US" sz="2000" dirty="0"/>
              <a:t>,</a:t>
            </a:r>
          </a:p>
          <a:p>
            <a:r>
              <a:rPr lang="en-US" sz="2000" dirty="0"/>
              <a:t>Steven Swanson, </a:t>
            </a:r>
            <a:r>
              <a:rPr lang="en-US" sz="2000" dirty="0" err="1"/>
              <a:t>Jishen</a:t>
            </a:r>
            <a:r>
              <a:rPr lang="en-US" sz="2000" dirty="0"/>
              <a:t> Zhao</a:t>
            </a:r>
          </a:p>
        </p:txBody>
      </p:sp>
      <p:sp>
        <p:nvSpPr>
          <p:cNvPr id="191" name="Subtitle 2">
            <a:extLst>
              <a:ext uri="{FF2B5EF4-FFF2-40B4-BE49-F238E27FC236}">
                <a16:creationId xmlns:a16="http://schemas.microsoft.com/office/drawing/2014/main" id="{B88A0688-AD35-4D4A-9AE3-C6C0A10E47C1}"/>
              </a:ext>
            </a:extLst>
          </p:cNvPr>
          <p:cNvSpPr txBox="1">
            <a:spLocks/>
          </p:cNvSpPr>
          <p:nvPr/>
        </p:nvSpPr>
        <p:spPr>
          <a:xfrm>
            <a:off x="3507544" y="4228904"/>
            <a:ext cx="5176911" cy="633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Website: </a:t>
            </a:r>
            <a:r>
              <a:rPr lang="en-US" sz="1600" u="sng" dirty="0">
                <a:solidFill>
                  <a:srgbClr val="0070C0"/>
                </a:solidFill>
              </a:rPr>
              <a:t>cseweb.ucsd.edu/~ziw002/</a:t>
            </a:r>
          </a:p>
          <a:p>
            <a:r>
              <a:rPr lang="en-US" sz="1600" dirty="0"/>
              <a:t>Code:</a:t>
            </a:r>
            <a:r>
              <a:rPr lang="en-US" sz="1600" b="1" dirty="0"/>
              <a:t> </a:t>
            </a:r>
            <a:r>
              <a:rPr lang="en-US" sz="1600" u="sng" dirty="0">
                <a:solidFill>
                  <a:srgbClr val="0070C0"/>
                </a:solidFill>
              </a:rPr>
              <a:t>github.com/</a:t>
            </a:r>
            <a:r>
              <a:rPr lang="en-US" sz="1600" u="sng" dirty="0" err="1">
                <a:solidFill>
                  <a:srgbClr val="0070C0"/>
                </a:solidFill>
              </a:rPr>
              <a:t>TheNetAdmin</a:t>
            </a:r>
            <a:r>
              <a:rPr lang="en-US" sz="1600" u="sng" dirty="0">
                <a:solidFill>
                  <a:srgbClr val="0070C0"/>
                </a:solidFill>
              </a:rPr>
              <a:t>/LENS-VANS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160E913-B3A2-412C-9731-8128C093E22F}"/>
              </a:ext>
            </a:extLst>
          </p:cNvPr>
          <p:cNvGrpSpPr/>
          <p:nvPr/>
        </p:nvGrpSpPr>
        <p:grpSpPr>
          <a:xfrm>
            <a:off x="288387" y="6255492"/>
            <a:ext cx="2532185" cy="526357"/>
            <a:chOff x="165078" y="6229860"/>
            <a:chExt cx="2741875" cy="56994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3BDA29A-E860-4514-9873-B9EFB15E632A}"/>
                </a:ext>
              </a:extLst>
            </p:cNvPr>
            <p:cNvGrpSpPr/>
            <p:nvPr/>
          </p:nvGrpSpPr>
          <p:grpSpPr>
            <a:xfrm>
              <a:off x="705935" y="6315262"/>
              <a:ext cx="2201018" cy="471122"/>
              <a:chOff x="546485" y="4984395"/>
              <a:chExt cx="1129134" cy="241688"/>
            </a:xfrm>
            <a:solidFill>
              <a:schemeClr val="bg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DBB6CFF-176F-4966-B6D1-7C0DED9B3177}"/>
                  </a:ext>
                </a:extLst>
              </p:cNvPr>
              <p:cNvSpPr/>
              <p:nvPr/>
            </p:nvSpPr>
            <p:spPr>
              <a:xfrm flipV="1">
                <a:off x="1045415" y="4986758"/>
                <a:ext cx="154285" cy="120248"/>
              </a:xfrm>
              <a:custGeom>
                <a:avLst/>
                <a:gdLst>
                  <a:gd name="connsiteX0" fmla="*/ 47252 w 154285"/>
                  <a:gd name="connsiteY0" fmla="*/ 22338 h 120248"/>
                  <a:gd name="connsiteX1" fmla="*/ 62777 w 154285"/>
                  <a:gd name="connsiteY1" fmla="*/ 7160 h 120248"/>
                  <a:gd name="connsiteX2" fmla="*/ 127859 w 154285"/>
                  <a:gd name="connsiteY2" fmla="*/ 60076 h 120248"/>
                  <a:gd name="connsiteX3" fmla="*/ 62777 w 154285"/>
                  <a:gd name="connsiteY3" fmla="*/ 113346 h 120248"/>
                  <a:gd name="connsiteX4" fmla="*/ 47252 w 154285"/>
                  <a:gd name="connsiteY4" fmla="*/ 98163 h 120248"/>
                  <a:gd name="connsiteX5" fmla="*/ 23403 w 154285"/>
                  <a:gd name="connsiteY5" fmla="*/ 18544 h 120248"/>
                  <a:gd name="connsiteX6" fmla="*/ 23403 w 154285"/>
                  <a:gd name="connsiteY6" fmla="*/ 101945 h 120248"/>
                  <a:gd name="connsiteX7" fmla="*/ 106 w 154285"/>
                  <a:gd name="connsiteY7" fmla="*/ 116755 h 120248"/>
                  <a:gd name="connsiteX8" fmla="*/ 106 w 154285"/>
                  <a:gd name="connsiteY8" fmla="*/ 120368 h 120248"/>
                  <a:gd name="connsiteX9" fmla="*/ 62777 w 154285"/>
                  <a:gd name="connsiteY9" fmla="*/ 120368 h 120248"/>
                  <a:gd name="connsiteX10" fmla="*/ 154392 w 154285"/>
                  <a:gd name="connsiteY10" fmla="*/ 60076 h 120248"/>
                  <a:gd name="connsiteX11" fmla="*/ 62777 w 154285"/>
                  <a:gd name="connsiteY11" fmla="*/ 120 h 120248"/>
                  <a:gd name="connsiteX12" fmla="*/ 23601 w 154285"/>
                  <a:gd name="connsiteY12" fmla="*/ 120 h 120248"/>
                  <a:gd name="connsiteX13" fmla="*/ 23403 w 154285"/>
                  <a:gd name="connsiteY13" fmla="*/ 18544 h 12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285" h="120248">
                    <a:moveTo>
                      <a:pt x="47252" y="22338"/>
                    </a:moveTo>
                    <a:cubicBezTo>
                      <a:pt x="47252" y="9148"/>
                      <a:pt x="49384" y="7160"/>
                      <a:pt x="62777" y="7160"/>
                    </a:cubicBezTo>
                    <a:cubicBezTo>
                      <a:pt x="108845" y="7160"/>
                      <a:pt x="127859" y="23771"/>
                      <a:pt x="127859" y="60076"/>
                    </a:cubicBezTo>
                    <a:cubicBezTo>
                      <a:pt x="127859" y="93297"/>
                      <a:pt x="113673" y="113346"/>
                      <a:pt x="62777" y="113346"/>
                    </a:cubicBezTo>
                    <a:cubicBezTo>
                      <a:pt x="49384" y="113346"/>
                      <a:pt x="47252" y="112256"/>
                      <a:pt x="47252" y="98163"/>
                    </a:cubicBezTo>
                    <a:close/>
                    <a:moveTo>
                      <a:pt x="23403" y="18544"/>
                    </a:moveTo>
                    <a:lnTo>
                      <a:pt x="23403" y="101945"/>
                    </a:lnTo>
                    <a:cubicBezTo>
                      <a:pt x="23403" y="115502"/>
                      <a:pt x="14571" y="116755"/>
                      <a:pt x="106" y="116755"/>
                    </a:cubicBezTo>
                    <a:lnTo>
                      <a:pt x="106" y="120368"/>
                    </a:lnTo>
                    <a:lnTo>
                      <a:pt x="62777" y="120368"/>
                    </a:lnTo>
                    <a:cubicBezTo>
                      <a:pt x="107246" y="120368"/>
                      <a:pt x="154392" y="113882"/>
                      <a:pt x="154392" y="60076"/>
                    </a:cubicBezTo>
                    <a:cubicBezTo>
                      <a:pt x="154392" y="6432"/>
                      <a:pt x="104829" y="120"/>
                      <a:pt x="62777" y="120"/>
                    </a:cubicBezTo>
                    <a:lnTo>
                      <a:pt x="23601" y="120"/>
                    </a:lnTo>
                    <a:lnTo>
                      <a:pt x="23403" y="18544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2962270-3C2D-4605-802B-20E74D79F64E}"/>
                  </a:ext>
                </a:extLst>
              </p:cNvPr>
              <p:cNvSpPr/>
              <p:nvPr/>
            </p:nvSpPr>
            <p:spPr>
              <a:xfrm flipV="1">
                <a:off x="637176" y="4986756"/>
                <a:ext cx="148757" cy="122067"/>
              </a:xfrm>
              <a:custGeom>
                <a:avLst/>
                <a:gdLst>
                  <a:gd name="connsiteX0" fmla="*/ 148448 w 148757"/>
                  <a:gd name="connsiteY0" fmla="*/ 103777 h 122067"/>
                  <a:gd name="connsiteX1" fmla="*/ 148448 w 148757"/>
                  <a:gd name="connsiteY1" fmla="*/ 43653 h 122067"/>
                  <a:gd name="connsiteX2" fmla="*/ 87376 w 148757"/>
                  <a:gd name="connsiteY2" fmla="*/ 133 h 122067"/>
                  <a:gd name="connsiteX3" fmla="*/ 23360 w 148757"/>
                  <a:gd name="connsiteY3" fmla="*/ 43653 h 122067"/>
                  <a:gd name="connsiteX4" fmla="*/ 23360 w 148757"/>
                  <a:gd name="connsiteY4" fmla="*/ 103777 h 122067"/>
                  <a:gd name="connsiteX5" fmla="*/ 56 w 148757"/>
                  <a:gd name="connsiteY5" fmla="*/ 118587 h 122067"/>
                  <a:gd name="connsiteX6" fmla="*/ 56 w 148757"/>
                  <a:gd name="connsiteY6" fmla="*/ 122201 h 122067"/>
                  <a:gd name="connsiteX7" fmla="*/ 46595 w 148757"/>
                  <a:gd name="connsiteY7" fmla="*/ 122201 h 122067"/>
                  <a:gd name="connsiteX8" fmla="*/ 46595 w 148757"/>
                  <a:gd name="connsiteY8" fmla="*/ 118587 h 122067"/>
                  <a:gd name="connsiteX9" fmla="*/ 47190 w 148757"/>
                  <a:gd name="connsiteY9" fmla="*/ 103777 h 122067"/>
                  <a:gd name="connsiteX10" fmla="*/ 47190 w 148757"/>
                  <a:gd name="connsiteY10" fmla="*/ 43653 h 122067"/>
                  <a:gd name="connsiteX11" fmla="*/ 88454 w 148757"/>
                  <a:gd name="connsiteY11" fmla="*/ 7192 h 122067"/>
                  <a:gd name="connsiteX12" fmla="*/ 133171 w 148757"/>
                  <a:gd name="connsiteY12" fmla="*/ 43653 h 122067"/>
                  <a:gd name="connsiteX13" fmla="*/ 133171 w 148757"/>
                  <a:gd name="connsiteY13" fmla="*/ 103777 h 122067"/>
                  <a:gd name="connsiteX14" fmla="*/ 109874 w 148757"/>
                  <a:gd name="connsiteY14" fmla="*/ 118587 h 122067"/>
                  <a:gd name="connsiteX15" fmla="*/ 109874 w 148757"/>
                  <a:gd name="connsiteY15" fmla="*/ 122201 h 122067"/>
                  <a:gd name="connsiteX16" fmla="*/ 148814 w 148757"/>
                  <a:gd name="connsiteY16" fmla="*/ 122201 h 122067"/>
                  <a:gd name="connsiteX17" fmla="*/ 148448 w 148757"/>
                  <a:gd name="connsiteY17" fmla="*/ 103777 h 12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757" h="122067">
                    <a:moveTo>
                      <a:pt x="148448" y="103777"/>
                    </a:moveTo>
                    <a:lnTo>
                      <a:pt x="148448" y="43653"/>
                    </a:lnTo>
                    <a:cubicBezTo>
                      <a:pt x="148448" y="18937"/>
                      <a:pt x="143100" y="133"/>
                      <a:pt x="87376" y="133"/>
                    </a:cubicBezTo>
                    <a:cubicBezTo>
                      <a:pt x="31925" y="133"/>
                      <a:pt x="23360" y="18195"/>
                      <a:pt x="23360" y="43653"/>
                    </a:cubicBezTo>
                    <a:lnTo>
                      <a:pt x="23360" y="103777"/>
                    </a:lnTo>
                    <a:cubicBezTo>
                      <a:pt x="23360" y="117335"/>
                      <a:pt x="14788" y="118587"/>
                      <a:pt x="56" y="118587"/>
                    </a:cubicBezTo>
                    <a:lnTo>
                      <a:pt x="56" y="122201"/>
                    </a:lnTo>
                    <a:lnTo>
                      <a:pt x="46595" y="122201"/>
                    </a:lnTo>
                    <a:lnTo>
                      <a:pt x="46595" y="118587"/>
                    </a:lnTo>
                    <a:cubicBezTo>
                      <a:pt x="46595" y="118587"/>
                      <a:pt x="47190" y="117335"/>
                      <a:pt x="47190" y="103777"/>
                    </a:cubicBezTo>
                    <a:lnTo>
                      <a:pt x="47190" y="43653"/>
                    </a:lnTo>
                    <a:cubicBezTo>
                      <a:pt x="47190" y="25248"/>
                      <a:pt x="53617" y="7192"/>
                      <a:pt x="88454" y="7192"/>
                    </a:cubicBezTo>
                    <a:cubicBezTo>
                      <a:pt x="127023" y="7192"/>
                      <a:pt x="133171" y="22170"/>
                      <a:pt x="133171" y="43653"/>
                    </a:cubicBezTo>
                    <a:lnTo>
                      <a:pt x="133171" y="103777"/>
                    </a:lnTo>
                    <a:cubicBezTo>
                      <a:pt x="133171" y="117335"/>
                      <a:pt x="124345" y="118587"/>
                      <a:pt x="109874" y="118587"/>
                    </a:cubicBezTo>
                    <a:lnTo>
                      <a:pt x="109874" y="122201"/>
                    </a:lnTo>
                    <a:lnTo>
                      <a:pt x="148814" y="122201"/>
                    </a:lnTo>
                    <a:lnTo>
                      <a:pt x="148448" y="103777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1E08111-BAFA-49F5-930C-27E53198BB34}"/>
                  </a:ext>
                </a:extLst>
              </p:cNvPr>
              <p:cNvSpPr/>
              <p:nvPr/>
            </p:nvSpPr>
            <p:spPr>
              <a:xfrm flipV="1">
                <a:off x="795918" y="4984956"/>
                <a:ext cx="127232" cy="123868"/>
              </a:xfrm>
              <a:custGeom>
                <a:avLst/>
                <a:gdLst>
                  <a:gd name="connsiteX0" fmla="*/ 92754 w 127232"/>
                  <a:gd name="connsiteY0" fmla="*/ 8248 h 123868"/>
                  <a:gd name="connsiteX1" fmla="*/ 26593 w 127232"/>
                  <a:gd name="connsiteY1" fmla="*/ 67488 h 123868"/>
                  <a:gd name="connsiteX2" fmla="*/ 73212 w 127232"/>
                  <a:gd name="connsiteY2" fmla="*/ 116964 h 123868"/>
                  <a:gd name="connsiteX3" fmla="*/ 120612 w 127232"/>
                  <a:gd name="connsiteY3" fmla="*/ 90596 h 123868"/>
                  <a:gd name="connsiteX4" fmla="*/ 127306 w 127232"/>
                  <a:gd name="connsiteY4" fmla="*/ 90596 h 123868"/>
                  <a:gd name="connsiteX5" fmla="*/ 124901 w 127232"/>
                  <a:gd name="connsiteY5" fmla="*/ 118951 h 123868"/>
                  <a:gd name="connsiteX6" fmla="*/ 73473 w 127232"/>
                  <a:gd name="connsiteY6" fmla="*/ 123986 h 123868"/>
                  <a:gd name="connsiteX7" fmla="*/ 73 w 127232"/>
                  <a:gd name="connsiteY7" fmla="*/ 66023 h 123868"/>
                  <a:gd name="connsiteX8" fmla="*/ 79360 w 127232"/>
                  <a:gd name="connsiteY8" fmla="*/ 118 h 123868"/>
                  <a:gd name="connsiteX9" fmla="*/ 118518 w 127232"/>
                  <a:gd name="connsiteY9" fmla="*/ 3152 h 123868"/>
                  <a:gd name="connsiteX10" fmla="*/ 118518 w 127232"/>
                  <a:gd name="connsiteY10" fmla="*/ 10647 h 123868"/>
                  <a:gd name="connsiteX11" fmla="*/ 92754 w 127232"/>
                  <a:gd name="connsiteY11" fmla="*/ 8248 h 1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232" h="123868">
                    <a:moveTo>
                      <a:pt x="92754" y="8248"/>
                    </a:moveTo>
                    <a:cubicBezTo>
                      <a:pt x="34092" y="8248"/>
                      <a:pt x="26593" y="44186"/>
                      <a:pt x="26593" y="67488"/>
                    </a:cubicBezTo>
                    <a:cubicBezTo>
                      <a:pt x="26593" y="86067"/>
                      <a:pt x="30082" y="116964"/>
                      <a:pt x="73212" y="116964"/>
                    </a:cubicBezTo>
                    <a:cubicBezTo>
                      <a:pt x="106407" y="116964"/>
                      <a:pt x="117123" y="100709"/>
                      <a:pt x="120612" y="90596"/>
                    </a:cubicBezTo>
                    <a:lnTo>
                      <a:pt x="127306" y="90596"/>
                    </a:lnTo>
                    <a:lnTo>
                      <a:pt x="124901" y="118951"/>
                    </a:lnTo>
                    <a:cubicBezTo>
                      <a:pt x="113107" y="121113"/>
                      <a:pt x="94892" y="123986"/>
                      <a:pt x="73473" y="123986"/>
                    </a:cubicBezTo>
                    <a:cubicBezTo>
                      <a:pt x="16150" y="123986"/>
                      <a:pt x="73" y="99431"/>
                      <a:pt x="73" y="66023"/>
                    </a:cubicBezTo>
                    <a:cubicBezTo>
                      <a:pt x="73" y="27575"/>
                      <a:pt x="25794" y="118"/>
                      <a:pt x="79360" y="118"/>
                    </a:cubicBezTo>
                    <a:cubicBezTo>
                      <a:pt x="94917" y="118"/>
                      <a:pt x="107486" y="1127"/>
                      <a:pt x="118518" y="3152"/>
                    </a:cubicBezTo>
                    <a:lnTo>
                      <a:pt x="118518" y="10647"/>
                    </a:lnTo>
                    <a:cubicBezTo>
                      <a:pt x="112357" y="9382"/>
                      <a:pt x="104275" y="8248"/>
                      <a:pt x="92754" y="8248"/>
                    </a:cubicBez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9733B8C-DE3D-4DE0-9318-5E063E73F846}"/>
                  </a:ext>
                </a:extLst>
              </p:cNvPr>
              <p:cNvSpPr/>
              <p:nvPr/>
            </p:nvSpPr>
            <p:spPr>
              <a:xfrm flipV="1">
                <a:off x="930533" y="4984952"/>
                <a:ext cx="117564" cy="123868"/>
              </a:xfrm>
              <a:custGeom>
                <a:avLst/>
                <a:gdLst>
                  <a:gd name="connsiteX0" fmla="*/ 80527 w 117564"/>
                  <a:gd name="connsiteY0" fmla="*/ 66762 h 123868"/>
                  <a:gd name="connsiteX1" fmla="*/ 22597 w 117564"/>
                  <a:gd name="connsiteY1" fmla="*/ 97279 h 123868"/>
                  <a:gd name="connsiteX2" fmla="*/ 58035 w 117564"/>
                  <a:gd name="connsiteY2" fmla="*/ 116973 h 123868"/>
                  <a:gd name="connsiteX3" fmla="*/ 101909 w 117564"/>
                  <a:gd name="connsiteY3" fmla="*/ 96201 h 123868"/>
                  <a:gd name="connsiteX4" fmla="*/ 108931 w 117564"/>
                  <a:gd name="connsiteY4" fmla="*/ 96201 h 123868"/>
                  <a:gd name="connsiteX5" fmla="*/ 106972 w 117564"/>
                  <a:gd name="connsiteY5" fmla="*/ 120936 h 123868"/>
                  <a:gd name="connsiteX6" fmla="*/ 63378 w 117564"/>
                  <a:gd name="connsiteY6" fmla="*/ 123995 h 123868"/>
                  <a:gd name="connsiteX7" fmla="*/ 93 w 117564"/>
                  <a:gd name="connsiteY7" fmla="*/ 93472 h 123868"/>
                  <a:gd name="connsiteX8" fmla="*/ 18388 w 117564"/>
                  <a:gd name="connsiteY8" fmla="*/ 69291 h 123868"/>
                  <a:gd name="connsiteX9" fmla="*/ 91212 w 117564"/>
                  <a:gd name="connsiteY9" fmla="*/ 31011 h 123868"/>
                  <a:gd name="connsiteX10" fmla="*/ 50443 w 117564"/>
                  <a:gd name="connsiteY10" fmla="*/ 8251 h 123868"/>
                  <a:gd name="connsiteX11" fmla="*/ 42969 w 117564"/>
                  <a:gd name="connsiteY11" fmla="*/ 8507 h 123868"/>
                  <a:gd name="connsiteX12" fmla="*/ 6018 w 117564"/>
                  <a:gd name="connsiteY12" fmla="*/ 11784 h 123868"/>
                  <a:gd name="connsiteX13" fmla="*/ 6018 w 117564"/>
                  <a:gd name="connsiteY13" fmla="*/ 2899 h 123868"/>
                  <a:gd name="connsiteX14" fmla="*/ 48193 w 117564"/>
                  <a:gd name="connsiteY14" fmla="*/ 127 h 123868"/>
                  <a:gd name="connsiteX15" fmla="*/ 117657 w 117564"/>
                  <a:gd name="connsiteY15" fmla="*/ 33909 h 123868"/>
                  <a:gd name="connsiteX16" fmla="*/ 80527 w 117564"/>
                  <a:gd name="connsiteY16" fmla="*/ 66762 h 1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564" h="123868">
                    <a:moveTo>
                      <a:pt x="80527" y="66762"/>
                    </a:moveTo>
                    <a:cubicBezTo>
                      <a:pt x="56058" y="75977"/>
                      <a:pt x="22597" y="81204"/>
                      <a:pt x="22597" y="97279"/>
                    </a:cubicBezTo>
                    <a:cubicBezTo>
                      <a:pt x="22597" y="109198"/>
                      <a:pt x="39194" y="116973"/>
                      <a:pt x="58035" y="116973"/>
                    </a:cubicBezTo>
                    <a:cubicBezTo>
                      <a:pt x="88125" y="116973"/>
                      <a:pt x="99368" y="105777"/>
                      <a:pt x="101909" y="96201"/>
                    </a:cubicBezTo>
                    <a:lnTo>
                      <a:pt x="108931" y="96201"/>
                    </a:lnTo>
                    <a:lnTo>
                      <a:pt x="106972" y="120936"/>
                    </a:lnTo>
                    <a:cubicBezTo>
                      <a:pt x="94323" y="122556"/>
                      <a:pt x="82212" y="123995"/>
                      <a:pt x="63378" y="123995"/>
                    </a:cubicBezTo>
                    <a:cubicBezTo>
                      <a:pt x="27939" y="123995"/>
                      <a:pt x="93" y="115173"/>
                      <a:pt x="93" y="93472"/>
                    </a:cubicBezTo>
                    <a:cubicBezTo>
                      <a:pt x="93" y="81939"/>
                      <a:pt x="6005" y="75428"/>
                      <a:pt x="18388" y="69291"/>
                    </a:cubicBezTo>
                    <a:cubicBezTo>
                      <a:pt x="44530" y="56469"/>
                      <a:pt x="91212" y="50507"/>
                      <a:pt x="91212" y="31011"/>
                    </a:cubicBezTo>
                    <a:cubicBezTo>
                      <a:pt x="91212" y="18550"/>
                      <a:pt x="75184" y="8251"/>
                      <a:pt x="50443" y="8251"/>
                    </a:cubicBezTo>
                    <a:cubicBezTo>
                      <a:pt x="47828" y="8251"/>
                      <a:pt x="45342" y="8339"/>
                      <a:pt x="42969" y="8507"/>
                    </a:cubicBezTo>
                    <a:cubicBezTo>
                      <a:pt x="35525" y="8251"/>
                      <a:pt x="18859" y="9921"/>
                      <a:pt x="6018" y="11784"/>
                    </a:cubicBezTo>
                    <a:lnTo>
                      <a:pt x="6018" y="2899"/>
                    </a:lnTo>
                    <a:cubicBezTo>
                      <a:pt x="15971" y="1828"/>
                      <a:pt x="33046" y="127"/>
                      <a:pt x="48193" y="127"/>
                    </a:cubicBezTo>
                    <a:cubicBezTo>
                      <a:pt x="86712" y="127"/>
                      <a:pt x="117657" y="10968"/>
                      <a:pt x="117657" y="33909"/>
                    </a:cubicBezTo>
                    <a:cubicBezTo>
                      <a:pt x="117657" y="51061"/>
                      <a:pt x="102745" y="58463"/>
                      <a:pt x="80527" y="66762"/>
                    </a:cubicBez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ED33BF-BBAA-42DC-ADE0-47E476A6E51A}"/>
                  </a:ext>
                </a:extLst>
              </p:cNvPr>
              <p:cNvSpPr/>
              <p:nvPr/>
            </p:nvSpPr>
            <p:spPr>
              <a:xfrm flipV="1">
                <a:off x="1210546" y="4984397"/>
                <a:ext cx="120917" cy="123625"/>
              </a:xfrm>
              <a:custGeom>
                <a:avLst/>
                <a:gdLst>
                  <a:gd name="connsiteX0" fmla="*/ 121062 w 120917"/>
                  <a:gd name="connsiteY0" fmla="*/ 6971 h 123625"/>
                  <a:gd name="connsiteX1" fmla="*/ 73395 w 120917"/>
                  <a:gd name="connsiteY1" fmla="*/ 117 h 123625"/>
                  <a:gd name="connsiteX2" fmla="*/ 144 w 120917"/>
                  <a:gd name="connsiteY2" fmla="*/ 64272 h 123625"/>
                  <a:gd name="connsiteX3" fmla="*/ 69423 w 120917"/>
                  <a:gd name="connsiteY3" fmla="*/ 123742 h 123625"/>
                  <a:gd name="connsiteX4" fmla="*/ 119079 w 120917"/>
                  <a:gd name="connsiteY4" fmla="*/ 118340 h 123625"/>
                  <a:gd name="connsiteX5" fmla="*/ 120566 w 120917"/>
                  <a:gd name="connsiteY5" fmla="*/ 88235 h 123625"/>
                  <a:gd name="connsiteX6" fmla="*/ 113364 w 120917"/>
                  <a:gd name="connsiteY6" fmla="*/ 88235 h 123625"/>
                  <a:gd name="connsiteX7" fmla="*/ 71902 w 120917"/>
                  <a:gd name="connsiteY7" fmla="*/ 115094 h 123625"/>
                  <a:gd name="connsiteX8" fmla="*/ 29441 w 120917"/>
                  <a:gd name="connsiteY8" fmla="*/ 64272 h 123625"/>
                  <a:gd name="connsiteX9" fmla="*/ 77616 w 120917"/>
                  <a:gd name="connsiteY9" fmla="*/ 10211 h 123625"/>
                  <a:gd name="connsiteX10" fmla="*/ 121062 w 120917"/>
                  <a:gd name="connsiteY10" fmla="*/ 19407 h 123625"/>
                  <a:gd name="connsiteX11" fmla="*/ 121062 w 120917"/>
                  <a:gd name="connsiteY11" fmla="*/ 6971 h 12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917" h="123625">
                    <a:moveTo>
                      <a:pt x="121062" y="6971"/>
                    </a:moveTo>
                    <a:cubicBezTo>
                      <a:pt x="112627" y="4267"/>
                      <a:pt x="98961" y="117"/>
                      <a:pt x="73395" y="117"/>
                    </a:cubicBezTo>
                    <a:cubicBezTo>
                      <a:pt x="19506" y="117"/>
                      <a:pt x="144" y="23724"/>
                      <a:pt x="144" y="64272"/>
                    </a:cubicBezTo>
                    <a:cubicBezTo>
                      <a:pt x="144" y="97082"/>
                      <a:pt x="14040" y="123742"/>
                      <a:pt x="69423" y="123742"/>
                    </a:cubicBezTo>
                    <a:cubicBezTo>
                      <a:pt x="91511" y="123742"/>
                      <a:pt x="107650" y="121032"/>
                      <a:pt x="119079" y="118340"/>
                    </a:cubicBezTo>
                    <a:lnTo>
                      <a:pt x="120566" y="88235"/>
                    </a:lnTo>
                    <a:lnTo>
                      <a:pt x="113364" y="88235"/>
                    </a:lnTo>
                    <a:cubicBezTo>
                      <a:pt x="112379" y="97425"/>
                      <a:pt x="98719" y="115094"/>
                      <a:pt x="71902" y="115094"/>
                    </a:cubicBezTo>
                    <a:cubicBezTo>
                      <a:pt x="35397" y="115094"/>
                      <a:pt x="29441" y="86802"/>
                      <a:pt x="29441" y="64272"/>
                    </a:cubicBezTo>
                    <a:cubicBezTo>
                      <a:pt x="29441" y="35799"/>
                      <a:pt x="43107" y="10211"/>
                      <a:pt x="77616" y="10211"/>
                    </a:cubicBezTo>
                    <a:cubicBezTo>
                      <a:pt x="101198" y="10211"/>
                      <a:pt x="113364" y="15625"/>
                      <a:pt x="121062" y="19407"/>
                    </a:cubicBezTo>
                    <a:lnTo>
                      <a:pt x="121062" y="697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A488BED-B951-4E64-BF84-0C25B1CA2FAF}"/>
                  </a:ext>
                </a:extLst>
              </p:cNvPr>
              <p:cNvSpPr/>
              <p:nvPr/>
            </p:nvSpPr>
            <p:spPr>
              <a:xfrm flipV="1">
                <a:off x="1343881" y="4984395"/>
                <a:ext cx="110486" cy="123625"/>
              </a:xfrm>
              <a:custGeom>
                <a:avLst/>
                <a:gdLst>
                  <a:gd name="connsiteX0" fmla="*/ 95005 w 110486"/>
                  <a:gd name="connsiteY0" fmla="*/ 92579 h 123625"/>
                  <a:gd name="connsiteX1" fmla="*/ 60255 w 110486"/>
                  <a:gd name="connsiteY1" fmla="*/ 115102 h 123625"/>
                  <a:gd name="connsiteX2" fmla="*/ 28963 w 110486"/>
                  <a:gd name="connsiteY2" fmla="*/ 98348 h 123625"/>
                  <a:gd name="connsiteX3" fmla="*/ 89787 w 110486"/>
                  <a:gd name="connsiteY3" fmla="*/ 61937 h 123625"/>
                  <a:gd name="connsiteX4" fmla="*/ 110648 w 110486"/>
                  <a:gd name="connsiteY4" fmla="*/ 34909 h 123625"/>
                  <a:gd name="connsiteX5" fmla="*/ 45845 w 110486"/>
                  <a:gd name="connsiteY5" fmla="*/ 131 h 123625"/>
                  <a:gd name="connsiteX6" fmla="*/ 1649 w 110486"/>
                  <a:gd name="connsiteY6" fmla="*/ 4997 h 123625"/>
                  <a:gd name="connsiteX7" fmla="*/ 162 w 110486"/>
                  <a:gd name="connsiteY7" fmla="*/ 34729 h 123625"/>
                  <a:gd name="connsiteX8" fmla="*/ 7351 w 110486"/>
                  <a:gd name="connsiteY8" fmla="*/ 34729 h 123625"/>
                  <a:gd name="connsiteX9" fmla="*/ 48572 w 110486"/>
                  <a:gd name="connsiteY9" fmla="*/ 8785 h 123625"/>
                  <a:gd name="connsiteX10" fmla="*/ 82343 w 110486"/>
                  <a:gd name="connsiteY10" fmla="*/ 28243 h 123625"/>
                  <a:gd name="connsiteX11" fmla="*/ 30450 w 110486"/>
                  <a:gd name="connsiteY11" fmla="*/ 63021 h 123625"/>
                  <a:gd name="connsiteX12" fmla="*/ 3385 w 110486"/>
                  <a:gd name="connsiteY12" fmla="*/ 93115 h 123625"/>
                  <a:gd name="connsiteX13" fmla="*/ 60255 w 110486"/>
                  <a:gd name="connsiteY13" fmla="*/ 123756 h 123625"/>
                  <a:gd name="connsiteX14" fmla="*/ 100707 w 110486"/>
                  <a:gd name="connsiteY14" fmla="*/ 120504 h 123625"/>
                  <a:gd name="connsiteX15" fmla="*/ 102207 w 110486"/>
                  <a:gd name="connsiteY15" fmla="*/ 92579 h 123625"/>
                  <a:gd name="connsiteX16" fmla="*/ 95005 w 110486"/>
                  <a:gd name="connsiteY16" fmla="*/ 92579 h 12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486" h="123625">
                    <a:moveTo>
                      <a:pt x="95005" y="92579"/>
                    </a:moveTo>
                    <a:cubicBezTo>
                      <a:pt x="93028" y="102305"/>
                      <a:pt x="86564" y="115102"/>
                      <a:pt x="60255" y="115102"/>
                    </a:cubicBezTo>
                    <a:cubicBezTo>
                      <a:pt x="40131" y="115102"/>
                      <a:pt x="28963" y="107719"/>
                      <a:pt x="28963" y="98348"/>
                    </a:cubicBezTo>
                    <a:cubicBezTo>
                      <a:pt x="28963" y="80691"/>
                      <a:pt x="71169" y="72404"/>
                      <a:pt x="89787" y="61937"/>
                    </a:cubicBezTo>
                    <a:cubicBezTo>
                      <a:pt x="101953" y="55096"/>
                      <a:pt x="110648" y="47165"/>
                      <a:pt x="110648" y="34909"/>
                    </a:cubicBezTo>
                    <a:cubicBezTo>
                      <a:pt x="110648" y="9502"/>
                      <a:pt x="83589" y="131"/>
                      <a:pt x="45845" y="131"/>
                    </a:cubicBezTo>
                    <a:cubicBezTo>
                      <a:pt x="26223" y="131"/>
                      <a:pt x="10090" y="3383"/>
                      <a:pt x="1649" y="4997"/>
                    </a:cubicBezTo>
                    <a:lnTo>
                      <a:pt x="162" y="34729"/>
                    </a:lnTo>
                    <a:lnTo>
                      <a:pt x="7351" y="34729"/>
                    </a:lnTo>
                    <a:cubicBezTo>
                      <a:pt x="10338" y="25539"/>
                      <a:pt x="16046" y="8785"/>
                      <a:pt x="48572" y="8785"/>
                    </a:cubicBezTo>
                    <a:cubicBezTo>
                      <a:pt x="70184" y="8785"/>
                      <a:pt x="82343" y="17252"/>
                      <a:pt x="82343" y="28243"/>
                    </a:cubicBezTo>
                    <a:cubicBezTo>
                      <a:pt x="82343" y="45912"/>
                      <a:pt x="53295" y="52386"/>
                      <a:pt x="30450" y="63021"/>
                    </a:cubicBezTo>
                    <a:cubicBezTo>
                      <a:pt x="15563" y="70056"/>
                      <a:pt x="3385" y="78703"/>
                      <a:pt x="3385" y="93115"/>
                    </a:cubicBezTo>
                    <a:cubicBezTo>
                      <a:pt x="3385" y="112572"/>
                      <a:pt x="23998" y="123756"/>
                      <a:pt x="60255" y="123756"/>
                    </a:cubicBezTo>
                    <a:cubicBezTo>
                      <a:pt x="76871" y="123756"/>
                      <a:pt x="93264" y="121420"/>
                      <a:pt x="100707" y="120504"/>
                    </a:cubicBezTo>
                    <a:lnTo>
                      <a:pt x="102207" y="92579"/>
                    </a:lnTo>
                    <a:lnTo>
                      <a:pt x="95005" y="92579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201030A-B1FE-4BF9-A231-83F62210A6A8}"/>
                  </a:ext>
                </a:extLst>
              </p:cNvPr>
              <p:cNvSpPr/>
              <p:nvPr/>
            </p:nvSpPr>
            <p:spPr>
              <a:xfrm flipV="1">
                <a:off x="1454861" y="4986183"/>
                <a:ext cx="122411" cy="120023"/>
              </a:xfrm>
              <a:custGeom>
                <a:avLst/>
                <a:gdLst>
                  <a:gd name="connsiteX0" fmla="*/ 164 w 122411"/>
                  <a:gd name="connsiteY0" fmla="*/ 4609 h 120023"/>
                  <a:gd name="connsiteX1" fmla="*/ 21274 w 122411"/>
                  <a:gd name="connsiteY1" fmla="*/ 21363 h 120023"/>
                  <a:gd name="connsiteX2" fmla="*/ 21274 w 122411"/>
                  <a:gd name="connsiteY2" fmla="*/ 98870 h 120023"/>
                  <a:gd name="connsiteX3" fmla="*/ 164 w 122411"/>
                  <a:gd name="connsiteY3" fmla="*/ 115624 h 120023"/>
                  <a:gd name="connsiteX4" fmla="*/ 164 w 122411"/>
                  <a:gd name="connsiteY4" fmla="*/ 120141 h 120023"/>
                  <a:gd name="connsiteX5" fmla="*/ 117115 w 122411"/>
                  <a:gd name="connsiteY5" fmla="*/ 120141 h 120023"/>
                  <a:gd name="connsiteX6" fmla="*/ 118596 w 122411"/>
                  <a:gd name="connsiteY6" fmla="*/ 94004 h 120023"/>
                  <a:gd name="connsiteX7" fmla="*/ 111395 w 122411"/>
                  <a:gd name="connsiteY7" fmla="*/ 94004 h 120023"/>
                  <a:gd name="connsiteX8" fmla="*/ 79365 w 122411"/>
                  <a:gd name="connsiteY8" fmla="*/ 111842 h 120023"/>
                  <a:gd name="connsiteX9" fmla="*/ 63474 w 122411"/>
                  <a:gd name="connsiteY9" fmla="*/ 111842 h 120023"/>
                  <a:gd name="connsiteX10" fmla="*/ 48587 w 122411"/>
                  <a:gd name="connsiteY10" fmla="*/ 98870 h 120023"/>
                  <a:gd name="connsiteX11" fmla="*/ 48587 w 122411"/>
                  <a:gd name="connsiteY11" fmla="*/ 66964 h 120023"/>
                  <a:gd name="connsiteX12" fmla="*/ 81113 w 122411"/>
                  <a:gd name="connsiteY12" fmla="*/ 66964 h 120023"/>
                  <a:gd name="connsiteX13" fmla="*/ 99731 w 122411"/>
                  <a:gd name="connsiteY13" fmla="*/ 81381 h 120023"/>
                  <a:gd name="connsiteX14" fmla="*/ 106430 w 122411"/>
                  <a:gd name="connsiteY14" fmla="*/ 81381 h 120023"/>
                  <a:gd name="connsiteX15" fmla="*/ 106430 w 122411"/>
                  <a:gd name="connsiteY15" fmla="*/ 44086 h 120023"/>
                  <a:gd name="connsiteX16" fmla="*/ 99731 w 122411"/>
                  <a:gd name="connsiteY16" fmla="*/ 44086 h 120023"/>
                  <a:gd name="connsiteX17" fmla="*/ 81113 w 122411"/>
                  <a:gd name="connsiteY17" fmla="*/ 58677 h 120023"/>
                  <a:gd name="connsiteX18" fmla="*/ 48587 w 122411"/>
                  <a:gd name="connsiteY18" fmla="*/ 58677 h 120023"/>
                  <a:gd name="connsiteX19" fmla="*/ 48587 w 122411"/>
                  <a:gd name="connsiteY19" fmla="*/ 21363 h 120023"/>
                  <a:gd name="connsiteX20" fmla="*/ 63474 w 122411"/>
                  <a:gd name="connsiteY20" fmla="*/ 8391 h 120023"/>
                  <a:gd name="connsiteX21" fmla="*/ 86325 w 122411"/>
                  <a:gd name="connsiteY21" fmla="*/ 8391 h 120023"/>
                  <a:gd name="connsiteX22" fmla="*/ 115380 w 122411"/>
                  <a:gd name="connsiteY22" fmla="*/ 26235 h 120023"/>
                  <a:gd name="connsiteX23" fmla="*/ 122575 w 122411"/>
                  <a:gd name="connsiteY23" fmla="*/ 26235 h 120023"/>
                  <a:gd name="connsiteX24" fmla="*/ 121094 w 122411"/>
                  <a:gd name="connsiteY24" fmla="*/ 117 h 120023"/>
                  <a:gd name="connsiteX25" fmla="*/ 164 w 122411"/>
                  <a:gd name="connsiteY25" fmla="*/ 117 h 120023"/>
                  <a:gd name="connsiteX26" fmla="*/ 164 w 122411"/>
                  <a:gd name="connsiteY26" fmla="*/ 4609 h 12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2411" h="120023">
                    <a:moveTo>
                      <a:pt x="164" y="4609"/>
                    </a:moveTo>
                    <a:cubicBezTo>
                      <a:pt x="17549" y="4609"/>
                      <a:pt x="21274" y="7313"/>
                      <a:pt x="21274" y="21363"/>
                    </a:cubicBezTo>
                    <a:lnTo>
                      <a:pt x="21274" y="98870"/>
                    </a:lnTo>
                    <a:cubicBezTo>
                      <a:pt x="21274" y="112914"/>
                      <a:pt x="17549" y="115624"/>
                      <a:pt x="164" y="115624"/>
                    </a:cubicBezTo>
                    <a:lnTo>
                      <a:pt x="164" y="120141"/>
                    </a:lnTo>
                    <a:lnTo>
                      <a:pt x="117115" y="120141"/>
                    </a:lnTo>
                    <a:lnTo>
                      <a:pt x="118596" y="94004"/>
                    </a:lnTo>
                    <a:lnTo>
                      <a:pt x="111395" y="94004"/>
                    </a:lnTo>
                    <a:cubicBezTo>
                      <a:pt x="110416" y="103724"/>
                      <a:pt x="107186" y="111842"/>
                      <a:pt x="79365" y="111842"/>
                    </a:cubicBezTo>
                    <a:lnTo>
                      <a:pt x="63474" y="111842"/>
                    </a:lnTo>
                    <a:cubicBezTo>
                      <a:pt x="51320" y="111842"/>
                      <a:pt x="48587" y="108945"/>
                      <a:pt x="48587" y="98870"/>
                    </a:cubicBezTo>
                    <a:lnTo>
                      <a:pt x="48587" y="66964"/>
                    </a:lnTo>
                    <a:lnTo>
                      <a:pt x="81113" y="66964"/>
                    </a:lnTo>
                    <a:cubicBezTo>
                      <a:pt x="97252" y="66964"/>
                      <a:pt x="99731" y="69493"/>
                      <a:pt x="99731" y="81381"/>
                    </a:cubicBezTo>
                    <a:lnTo>
                      <a:pt x="106430" y="81381"/>
                    </a:lnTo>
                    <a:lnTo>
                      <a:pt x="106430" y="44086"/>
                    </a:lnTo>
                    <a:lnTo>
                      <a:pt x="99731" y="44086"/>
                    </a:lnTo>
                    <a:cubicBezTo>
                      <a:pt x="99731" y="54877"/>
                      <a:pt x="97252" y="58677"/>
                      <a:pt x="81113" y="58677"/>
                    </a:cubicBezTo>
                    <a:lnTo>
                      <a:pt x="48587" y="58677"/>
                    </a:lnTo>
                    <a:lnTo>
                      <a:pt x="48587" y="21363"/>
                    </a:lnTo>
                    <a:cubicBezTo>
                      <a:pt x="48587" y="9295"/>
                      <a:pt x="50570" y="8391"/>
                      <a:pt x="63474" y="8391"/>
                    </a:cubicBezTo>
                    <a:lnTo>
                      <a:pt x="86325" y="8391"/>
                    </a:lnTo>
                    <a:cubicBezTo>
                      <a:pt x="107682" y="8391"/>
                      <a:pt x="114636" y="14877"/>
                      <a:pt x="115380" y="26235"/>
                    </a:cubicBezTo>
                    <a:lnTo>
                      <a:pt x="122575" y="26235"/>
                    </a:lnTo>
                    <a:lnTo>
                      <a:pt x="121094" y="117"/>
                    </a:lnTo>
                    <a:lnTo>
                      <a:pt x="164" y="117"/>
                    </a:lnTo>
                    <a:lnTo>
                      <a:pt x="164" y="4609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AAAB6FAB-B4D6-40A9-A23A-F159D8C20BD7}"/>
                  </a:ext>
                </a:extLst>
              </p:cNvPr>
              <p:cNvSpPr/>
              <p:nvPr/>
            </p:nvSpPr>
            <p:spPr>
              <a:xfrm flipV="1">
                <a:off x="546485" y="5141714"/>
                <a:ext cx="37582" cy="69413"/>
              </a:xfrm>
              <a:custGeom>
                <a:avLst/>
                <a:gdLst>
                  <a:gd name="connsiteX0" fmla="*/ 29424 w 37582"/>
                  <a:gd name="connsiteY0" fmla="*/ 48242 h 69413"/>
                  <a:gd name="connsiteX1" fmla="*/ 19465 w 37582"/>
                  <a:gd name="connsiteY1" fmla="*/ 63382 h 69413"/>
                  <a:gd name="connsiteX2" fmla="*/ 7280 w 37582"/>
                  <a:gd name="connsiteY2" fmla="*/ 34859 h 69413"/>
                  <a:gd name="connsiteX3" fmla="*/ 19465 w 37582"/>
                  <a:gd name="connsiteY3" fmla="*/ 6317 h 69413"/>
                  <a:gd name="connsiteX4" fmla="*/ 30342 w 37582"/>
                  <a:gd name="connsiteY4" fmla="*/ 23526 h 69413"/>
                  <a:gd name="connsiteX5" fmla="*/ 37605 w 37582"/>
                  <a:gd name="connsiteY5" fmla="*/ 23526 h 69413"/>
                  <a:gd name="connsiteX6" fmla="*/ 19465 w 37582"/>
                  <a:gd name="connsiteY6" fmla="*/ 149 h 69413"/>
                  <a:gd name="connsiteX7" fmla="*/ 23 w 37582"/>
                  <a:gd name="connsiteY7" fmla="*/ 34859 h 69413"/>
                  <a:gd name="connsiteX8" fmla="*/ 19465 w 37582"/>
                  <a:gd name="connsiteY8" fmla="*/ 69563 h 69413"/>
                  <a:gd name="connsiteX9" fmla="*/ 36676 w 37582"/>
                  <a:gd name="connsiteY9" fmla="*/ 48242 h 69413"/>
                  <a:gd name="connsiteX10" fmla="*/ 29424 w 37582"/>
                  <a:gd name="connsiteY10" fmla="*/ 48242 h 6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582" h="69413">
                    <a:moveTo>
                      <a:pt x="29424" y="48242"/>
                    </a:moveTo>
                    <a:cubicBezTo>
                      <a:pt x="28495" y="58890"/>
                      <a:pt x="25142" y="63382"/>
                      <a:pt x="19465" y="63382"/>
                    </a:cubicBezTo>
                    <a:cubicBezTo>
                      <a:pt x="10986" y="63382"/>
                      <a:pt x="7280" y="55899"/>
                      <a:pt x="7280" y="34859"/>
                    </a:cubicBezTo>
                    <a:cubicBezTo>
                      <a:pt x="7280" y="13806"/>
                      <a:pt x="10986" y="6317"/>
                      <a:pt x="19465" y="6317"/>
                    </a:cubicBezTo>
                    <a:cubicBezTo>
                      <a:pt x="26264" y="6317"/>
                      <a:pt x="30162" y="11003"/>
                      <a:pt x="30342" y="23526"/>
                    </a:cubicBezTo>
                    <a:lnTo>
                      <a:pt x="37605" y="23526"/>
                    </a:lnTo>
                    <a:cubicBezTo>
                      <a:pt x="37420" y="8573"/>
                      <a:pt x="30900" y="149"/>
                      <a:pt x="19465" y="149"/>
                    </a:cubicBezTo>
                    <a:cubicBezTo>
                      <a:pt x="7454" y="149"/>
                      <a:pt x="23" y="9327"/>
                      <a:pt x="23" y="34859"/>
                    </a:cubicBezTo>
                    <a:cubicBezTo>
                      <a:pt x="23" y="60398"/>
                      <a:pt x="7454" y="69563"/>
                      <a:pt x="19465" y="69563"/>
                    </a:cubicBezTo>
                    <a:cubicBezTo>
                      <a:pt x="29424" y="69563"/>
                      <a:pt x="35554" y="62653"/>
                      <a:pt x="36676" y="48242"/>
                    </a:cubicBezTo>
                    <a:lnTo>
                      <a:pt x="29424" y="4824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EC3F3ED-BAC5-4416-9975-33F2DFFBBCE6}"/>
                  </a:ext>
                </a:extLst>
              </p:cNvPr>
              <p:cNvSpPr/>
              <p:nvPr/>
            </p:nvSpPr>
            <p:spPr>
              <a:xfrm flipV="1">
                <a:off x="591972" y="5160613"/>
                <a:ext cx="29600" cy="50510"/>
              </a:xfrm>
              <a:custGeom>
                <a:avLst/>
                <a:gdLst>
                  <a:gd name="connsiteX0" fmla="*/ 14834 w 29600"/>
                  <a:gd name="connsiteY0" fmla="*/ 5753 h 50510"/>
                  <a:gd name="connsiteX1" fmla="*/ 22934 w 29600"/>
                  <a:gd name="connsiteY1" fmla="*/ 25404 h 50510"/>
                  <a:gd name="connsiteX2" fmla="*/ 14834 w 29600"/>
                  <a:gd name="connsiteY2" fmla="*/ 45036 h 50510"/>
                  <a:gd name="connsiteX3" fmla="*/ 6721 w 29600"/>
                  <a:gd name="connsiteY3" fmla="*/ 25404 h 50510"/>
                  <a:gd name="connsiteX4" fmla="*/ 14834 w 29600"/>
                  <a:gd name="connsiteY4" fmla="*/ 5753 h 50510"/>
                  <a:gd name="connsiteX5" fmla="*/ 14834 w 29600"/>
                  <a:gd name="connsiteY5" fmla="*/ 50656 h 50510"/>
                  <a:gd name="connsiteX6" fmla="*/ 29628 w 29600"/>
                  <a:gd name="connsiteY6" fmla="*/ 25404 h 50510"/>
                  <a:gd name="connsiteX7" fmla="*/ 14834 w 29600"/>
                  <a:gd name="connsiteY7" fmla="*/ 145 h 50510"/>
                  <a:gd name="connsiteX8" fmla="*/ 28 w 29600"/>
                  <a:gd name="connsiteY8" fmla="*/ 25404 h 50510"/>
                  <a:gd name="connsiteX9" fmla="*/ 14834 w 29600"/>
                  <a:gd name="connsiteY9" fmla="*/ 50656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00" h="50510">
                    <a:moveTo>
                      <a:pt x="14834" y="5753"/>
                    </a:moveTo>
                    <a:cubicBezTo>
                      <a:pt x="20511" y="5753"/>
                      <a:pt x="22934" y="9317"/>
                      <a:pt x="22934" y="25404"/>
                    </a:cubicBezTo>
                    <a:cubicBezTo>
                      <a:pt x="22934" y="41491"/>
                      <a:pt x="20511" y="45036"/>
                      <a:pt x="14834" y="45036"/>
                    </a:cubicBezTo>
                    <a:cubicBezTo>
                      <a:pt x="9163" y="45036"/>
                      <a:pt x="6721" y="41491"/>
                      <a:pt x="6721" y="25404"/>
                    </a:cubicBezTo>
                    <a:cubicBezTo>
                      <a:pt x="6721" y="9317"/>
                      <a:pt x="9163" y="5753"/>
                      <a:pt x="14834" y="5753"/>
                    </a:cubicBezTo>
                    <a:moveTo>
                      <a:pt x="14834" y="50656"/>
                    </a:moveTo>
                    <a:cubicBezTo>
                      <a:pt x="24980" y="50656"/>
                      <a:pt x="29628" y="42980"/>
                      <a:pt x="29628" y="25404"/>
                    </a:cubicBezTo>
                    <a:cubicBezTo>
                      <a:pt x="29628" y="7809"/>
                      <a:pt x="24980" y="145"/>
                      <a:pt x="14834" y="145"/>
                    </a:cubicBezTo>
                    <a:cubicBezTo>
                      <a:pt x="4688" y="145"/>
                      <a:pt x="28" y="7809"/>
                      <a:pt x="28" y="25404"/>
                    </a:cubicBezTo>
                    <a:cubicBezTo>
                      <a:pt x="28" y="42980"/>
                      <a:pt x="4688" y="50656"/>
                      <a:pt x="14834" y="50656"/>
                    </a:cubicBez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E7D5875-2330-4204-88C4-C12818D940F4}"/>
                  </a:ext>
                </a:extLst>
              </p:cNvPr>
              <p:cNvSpPr/>
              <p:nvPr/>
            </p:nvSpPr>
            <p:spPr>
              <a:xfrm flipV="1">
                <a:off x="632356" y="5160613"/>
                <a:ext cx="47084" cy="49563"/>
              </a:xfrm>
              <a:custGeom>
                <a:avLst/>
                <a:gdLst>
                  <a:gd name="connsiteX0" fmla="*/ 32 w 47084"/>
                  <a:gd name="connsiteY0" fmla="*/ 144 h 49563"/>
                  <a:gd name="connsiteX1" fmla="*/ 32 w 47084"/>
                  <a:gd name="connsiteY1" fmla="*/ 48773 h 49563"/>
                  <a:gd name="connsiteX2" fmla="*/ 6174 w 47084"/>
                  <a:gd name="connsiteY2" fmla="*/ 48773 h 49563"/>
                  <a:gd name="connsiteX3" fmla="*/ 6174 w 47084"/>
                  <a:gd name="connsiteY3" fmla="*/ 43440 h 49563"/>
                  <a:gd name="connsiteX4" fmla="*/ 17429 w 47084"/>
                  <a:gd name="connsiteY4" fmla="*/ 49708 h 49563"/>
                  <a:gd name="connsiteX5" fmla="*/ 26093 w 47084"/>
                  <a:gd name="connsiteY5" fmla="*/ 43540 h 49563"/>
                  <a:gd name="connsiteX6" fmla="*/ 37348 w 47084"/>
                  <a:gd name="connsiteY6" fmla="*/ 49708 h 49563"/>
                  <a:gd name="connsiteX7" fmla="*/ 47116 w 47084"/>
                  <a:gd name="connsiteY7" fmla="*/ 38487 h 49563"/>
                  <a:gd name="connsiteX8" fmla="*/ 47116 w 47084"/>
                  <a:gd name="connsiteY8" fmla="*/ 144 h 49563"/>
                  <a:gd name="connsiteX9" fmla="*/ 40422 w 47084"/>
                  <a:gd name="connsiteY9" fmla="*/ 144 h 49563"/>
                  <a:gd name="connsiteX10" fmla="*/ 40422 w 47084"/>
                  <a:gd name="connsiteY10" fmla="*/ 37552 h 49563"/>
                  <a:gd name="connsiteX11" fmla="*/ 35396 w 47084"/>
                  <a:gd name="connsiteY11" fmla="*/ 44088 h 49563"/>
                  <a:gd name="connsiteX12" fmla="*/ 26930 w 47084"/>
                  <a:gd name="connsiteY12" fmla="*/ 39047 h 49563"/>
                  <a:gd name="connsiteX13" fmla="*/ 26930 w 47084"/>
                  <a:gd name="connsiteY13" fmla="*/ 144 h 49563"/>
                  <a:gd name="connsiteX14" fmla="*/ 20224 w 47084"/>
                  <a:gd name="connsiteY14" fmla="*/ 144 h 49563"/>
                  <a:gd name="connsiteX15" fmla="*/ 20224 w 47084"/>
                  <a:gd name="connsiteY15" fmla="*/ 37552 h 49563"/>
                  <a:gd name="connsiteX16" fmla="*/ 14925 w 47084"/>
                  <a:gd name="connsiteY16" fmla="*/ 44088 h 49563"/>
                  <a:gd name="connsiteX17" fmla="*/ 6738 w 47084"/>
                  <a:gd name="connsiteY17" fmla="*/ 39047 h 49563"/>
                  <a:gd name="connsiteX18" fmla="*/ 6738 w 47084"/>
                  <a:gd name="connsiteY18" fmla="*/ 144 h 49563"/>
                  <a:gd name="connsiteX19" fmla="*/ 32 w 47084"/>
                  <a:gd name="connsiteY19" fmla="*/ 144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084" h="49563">
                    <a:moveTo>
                      <a:pt x="32" y="144"/>
                    </a:moveTo>
                    <a:lnTo>
                      <a:pt x="32" y="48773"/>
                    </a:lnTo>
                    <a:lnTo>
                      <a:pt x="6174" y="48773"/>
                    </a:lnTo>
                    <a:lnTo>
                      <a:pt x="6174" y="43440"/>
                    </a:lnTo>
                    <a:cubicBezTo>
                      <a:pt x="8783" y="46530"/>
                      <a:pt x="12793" y="49708"/>
                      <a:pt x="17429" y="49708"/>
                    </a:cubicBezTo>
                    <a:cubicBezTo>
                      <a:pt x="21253" y="49708"/>
                      <a:pt x="24884" y="47191"/>
                      <a:pt x="26093" y="43540"/>
                    </a:cubicBezTo>
                    <a:cubicBezTo>
                      <a:pt x="28789" y="46530"/>
                      <a:pt x="32607" y="49708"/>
                      <a:pt x="37348" y="49708"/>
                    </a:cubicBezTo>
                    <a:cubicBezTo>
                      <a:pt x="43670" y="49708"/>
                      <a:pt x="47116" y="45403"/>
                      <a:pt x="47116" y="38487"/>
                    </a:cubicBezTo>
                    <a:lnTo>
                      <a:pt x="47116" y="144"/>
                    </a:lnTo>
                    <a:lnTo>
                      <a:pt x="40422" y="144"/>
                    </a:lnTo>
                    <a:lnTo>
                      <a:pt x="40422" y="37552"/>
                    </a:lnTo>
                    <a:cubicBezTo>
                      <a:pt x="40422" y="42599"/>
                      <a:pt x="38935" y="44088"/>
                      <a:pt x="35396" y="44088"/>
                    </a:cubicBezTo>
                    <a:cubicBezTo>
                      <a:pt x="31299" y="44088"/>
                      <a:pt x="28975" y="41191"/>
                      <a:pt x="26930" y="39047"/>
                    </a:cubicBezTo>
                    <a:lnTo>
                      <a:pt x="26930" y="144"/>
                    </a:lnTo>
                    <a:lnTo>
                      <a:pt x="20224" y="144"/>
                    </a:lnTo>
                    <a:lnTo>
                      <a:pt x="20224" y="37552"/>
                    </a:lnTo>
                    <a:cubicBezTo>
                      <a:pt x="20224" y="42599"/>
                      <a:pt x="18470" y="44088"/>
                      <a:pt x="14925" y="44088"/>
                    </a:cubicBezTo>
                    <a:cubicBezTo>
                      <a:pt x="10828" y="44088"/>
                      <a:pt x="8504" y="41191"/>
                      <a:pt x="6738" y="39047"/>
                    </a:cubicBezTo>
                    <a:lnTo>
                      <a:pt x="6738" y="144"/>
                    </a:lnTo>
                    <a:lnTo>
                      <a:pt x="32" y="144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3B3A9802-1E7A-40E8-BDCD-869C74CB008A}"/>
                  </a:ext>
                </a:extLst>
              </p:cNvPr>
              <p:cNvSpPr/>
              <p:nvPr/>
            </p:nvSpPr>
            <p:spPr>
              <a:xfrm flipV="1">
                <a:off x="694237" y="5160611"/>
                <a:ext cx="29581" cy="65469"/>
              </a:xfrm>
              <a:custGeom>
                <a:avLst/>
                <a:gdLst>
                  <a:gd name="connsiteX0" fmla="*/ 6749 w 29581"/>
                  <a:gd name="connsiteY0" fmla="*/ 25020 h 65469"/>
                  <a:gd name="connsiteX1" fmla="*/ 14006 w 29581"/>
                  <a:gd name="connsiteY1" fmla="*/ 20715 h 65469"/>
                  <a:gd name="connsiteX2" fmla="*/ 22937 w 29581"/>
                  <a:gd name="connsiteY2" fmla="*/ 40366 h 65469"/>
                  <a:gd name="connsiteX3" fmla="*/ 13820 w 29581"/>
                  <a:gd name="connsiteY3" fmla="*/ 59992 h 65469"/>
                  <a:gd name="connsiteX4" fmla="*/ 6749 w 29581"/>
                  <a:gd name="connsiteY4" fmla="*/ 55319 h 65469"/>
                  <a:gd name="connsiteX5" fmla="*/ 5633 w 29581"/>
                  <a:gd name="connsiteY5" fmla="*/ 59992 h 65469"/>
                  <a:gd name="connsiteX6" fmla="*/ 5819 w 29581"/>
                  <a:gd name="connsiteY6" fmla="*/ 59992 h 65469"/>
                  <a:gd name="connsiteX7" fmla="*/ 15667 w 29581"/>
                  <a:gd name="connsiteY7" fmla="*/ 65618 h 65469"/>
                  <a:gd name="connsiteX8" fmla="*/ 29624 w 29581"/>
                  <a:gd name="connsiteY8" fmla="*/ 40366 h 65469"/>
                  <a:gd name="connsiteX9" fmla="*/ 15667 w 29581"/>
                  <a:gd name="connsiteY9" fmla="*/ 15102 h 65469"/>
                  <a:gd name="connsiteX10" fmla="*/ 6749 w 29581"/>
                  <a:gd name="connsiteY10" fmla="*/ 19594 h 65469"/>
                  <a:gd name="connsiteX11" fmla="*/ 6749 w 29581"/>
                  <a:gd name="connsiteY11" fmla="*/ 148 h 65469"/>
                  <a:gd name="connsiteX12" fmla="*/ 43 w 29581"/>
                  <a:gd name="connsiteY12" fmla="*/ 148 h 65469"/>
                  <a:gd name="connsiteX13" fmla="*/ 43 w 29581"/>
                  <a:gd name="connsiteY13" fmla="*/ 64677 h 65469"/>
                  <a:gd name="connsiteX14" fmla="*/ 5633 w 29581"/>
                  <a:gd name="connsiteY14" fmla="*/ 64677 h 65469"/>
                  <a:gd name="connsiteX15" fmla="*/ 5633 w 29581"/>
                  <a:gd name="connsiteY15" fmla="*/ 59992 h 6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581" h="65469">
                    <a:moveTo>
                      <a:pt x="6749" y="25020"/>
                    </a:moveTo>
                    <a:cubicBezTo>
                      <a:pt x="8701" y="23052"/>
                      <a:pt x="11019" y="20715"/>
                      <a:pt x="14006" y="20715"/>
                    </a:cubicBezTo>
                    <a:cubicBezTo>
                      <a:pt x="19677" y="20715"/>
                      <a:pt x="22937" y="25401"/>
                      <a:pt x="22937" y="40366"/>
                    </a:cubicBezTo>
                    <a:cubicBezTo>
                      <a:pt x="22937" y="55319"/>
                      <a:pt x="19411" y="59992"/>
                      <a:pt x="13820" y="59992"/>
                    </a:cubicBezTo>
                    <a:cubicBezTo>
                      <a:pt x="11775" y="59992"/>
                      <a:pt x="8794" y="58129"/>
                      <a:pt x="6749" y="55319"/>
                    </a:cubicBezTo>
                    <a:close/>
                    <a:moveTo>
                      <a:pt x="5633" y="59992"/>
                    </a:moveTo>
                    <a:lnTo>
                      <a:pt x="5819" y="59992"/>
                    </a:lnTo>
                    <a:cubicBezTo>
                      <a:pt x="8044" y="63462"/>
                      <a:pt x="11397" y="65618"/>
                      <a:pt x="15667" y="65618"/>
                    </a:cubicBezTo>
                    <a:cubicBezTo>
                      <a:pt x="23309" y="65618"/>
                      <a:pt x="29624" y="59070"/>
                      <a:pt x="29624" y="40366"/>
                    </a:cubicBezTo>
                    <a:cubicBezTo>
                      <a:pt x="29624" y="21662"/>
                      <a:pt x="23309" y="15102"/>
                      <a:pt x="15667" y="15102"/>
                    </a:cubicBezTo>
                    <a:cubicBezTo>
                      <a:pt x="12041" y="15102"/>
                      <a:pt x="8974" y="17357"/>
                      <a:pt x="6749" y="19594"/>
                    </a:cubicBezTo>
                    <a:lnTo>
                      <a:pt x="6749" y="148"/>
                    </a:lnTo>
                    <a:lnTo>
                      <a:pt x="43" y="148"/>
                    </a:lnTo>
                    <a:lnTo>
                      <a:pt x="43" y="64677"/>
                    </a:lnTo>
                    <a:lnTo>
                      <a:pt x="5633" y="64677"/>
                    </a:lnTo>
                    <a:lnTo>
                      <a:pt x="5633" y="599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029A725-22B8-4CAF-8AA5-B1AE5BBD56EF}"/>
                  </a:ext>
                </a:extLst>
              </p:cNvPr>
              <p:cNvSpPr/>
              <p:nvPr/>
            </p:nvSpPr>
            <p:spPr>
              <a:xfrm flipV="1">
                <a:off x="734993" y="5161548"/>
                <a:ext cx="27920" cy="49575"/>
              </a:xfrm>
              <a:custGeom>
                <a:avLst/>
                <a:gdLst>
                  <a:gd name="connsiteX0" fmla="*/ 27973 w 27920"/>
                  <a:gd name="connsiteY0" fmla="*/ 1092 h 49575"/>
                  <a:gd name="connsiteX1" fmla="*/ 21646 w 27920"/>
                  <a:gd name="connsiteY1" fmla="*/ 1092 h 49575"/>
                  <a:gd name="connsiteX2" fmla="*/ 21646 w 27920"/>
                  <a:gd name="connsiteY2" fmla="*/ 6419 h 49575"/>
                  <a:gd name="connsiteX3" fmla="*/ 10669 w 27920"/>
                  <a:gd name="connsiteY3" fmla="*/ 145 h 49575"/>
                  <a:gd name="connsiteX4" fmla="*/ 53 w 27920"/>
                  <a:gd name="connsiteY4" fmla="*/ 12861 h 49575"/>
                  <a:gd name="connsiteX5" fmla="*/ 53 w 27920"/>
                  <a:gd name="connsiteY5" fmla="*/ 49721 h 49575"/>
                  <a:gd name="connsiteX6" fmla="*/ 6759 w 27920"/>
                  <a:gd name="connsiteY6" fmla="*/ 49721 h 49575"/>
                  <a:gd name="connsiteX7" fmla="*/ 6759 w 27920"/>
                  <a:gd name="connsiteY7" fmla="*/ 13796 h 49575"/>
                  <a:gd name="connsiteX8" fmla="*/ 12058 w 27920"/>
                  <a:gd name="connsiteY8" fmla="*/ 5752 h 49575"/>
                  <a:gd name="connsiteX9" fmla="*/ 21274 w 27920"/>
                  <a:gd name="connsiteY9" fmla="*/ 11740 h 49575"/>
                  <a:gd name="connsiteX10" fmla="*/ 21274 w 27920"/>
                  <a:gd name="connsiteY10" fmla="*/ 49721 h 49575"/>
                  <a:gd name="connsiteX11" fmla="*/ 27973 w 27920"/>
                  <a:gd name="connsiteY11" fmla="*/ 49721 h 49575"/>
                  <a:gd name="connsiteX12" fmla="*/ 27973 w 27920"/>
                  <a:gd name="connsiteY12" fmla="*/ 1092 h 4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20" h="49575">
                    <a:moveTo>
                      <a:pt x="27973" y="1092"/>
                    </a:moveTo>
                    <a:lnTo>
                      <a:pt x="21646" y="1092"/>
                    </a:lnTo>
                    <a:lnTo>
                      <a:pt x="21646" y="6419"/>
                    </a:lnTo>
                    <a:cubicBezTo>
                      <a:pt x="18479" y="3135"/>
                      <a:pt x="13830" y="145"/>
                      <a:pt x="10669" y="145"/>
                    </a:cubicBezTo>
                    <a:cubicBezTo>
                      <a:pt x="3963" y="145"/>
                      <a:pt x="53" y="3889"/>
                      <a:pt x="53" y="12861"/>
                    </a:cubicBezTo>
                    <a:lnTo>
                      <a:pt x="53" y="49721"/>
                    </a:lnTo>
                    <a:lnTo>
                      <a:pt x="6759" y="49721"/>
                    </a:lnTo>
                    <a:lnTo>
                      <a:pt x="6759" y="13796"/>
                    </a:lnTo>
                    <a:cubicBezTo>
                      <a:pt x="6759" y="8188"/>
                      <a:pt x="8426" y="5752"/>
                      <a:pt x="12058" y="5752"/>
                    </a:cubicBezTo>
                    <a:cubicBezTo>
                      <a:pt x="15318" y="5752"/>
                      <a:pt x="18286" y="8001"/>
                      <a:pt x="21274" y="11740"/>
                    </a:cubicBezTo>
                    <a:lnTo>
                      <a:pt x="21274" y="49721"/>
                    </a:lnTo>
                    <a:lnTo>
                      <a:pt x="27973" y="49721"/>
                    </a:lnTo>
                    <a:lnTo>
                      <a:pt x="27973" y="10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2B8505D-66F6-4163-8BE7-CECBCE37ED2C}"/>
                  </a:ext>
                </a:extLst>
              </p:cNvPr>
              <p:cNvSpPr/>
              <p:nvPr/>
            </p:nvSpPr>
            <p:spPr>
              <a:xfrm flipV="1">
                <a:off x="770358" y="5145270"/>
                <a:ext cx="22132" cy="65856"/>
              </a:xfrm>
              <a:custGeom>
                <a:avLst/>
                <a:gdLst>
                  <a:gd name="connsiteX0" fmla="*/ 54 w 22132"/>
                  <a:gd name="connsiteY0" fmla="*/ 49726 h 65856"/>
                  <a:gd name="connsiteX1" fmla="*/ 6562 w 22132"/>
                  <a:gd name="connsiteY1" fmla="*/ 49726 h 65856"/>
                  <a:gd name="connsiteX2" fmla="*/ 6562 w 22132"/>
                  <a:gd name="connsiteY2" fmla="*/ 66006 h 65856"/>
                  <a:gd name="connsiteX3" fmla="*/ 13255 w 22132"/>
                  <a:gd name="connsiteY3" fmla="*/ 66006 h 65856"/>
                  <a:gd name="connsiteX4" fmla="*/ 13255 w 22132"/>
                  <a:gd name="connsiteY4" fmla="*/ 49726 h 65856"/>
                  <a:gd name="connsiteX5" fmla="*/ 22186 w 22132"/>
                  <a:gd name="connsiteY5" fmla="*/ 49726 h 65856"/>
                  <a:gd name="connsiteX6" fmla="*/ 22186 w 22132"/>
                  <a:gd name="connsiteY6" fmla="*/ 44118 h 65856"/>
                  <a:gd name="connsiteX7" fmla="*/ 13255 w 22132"/>
                  <a:gd name="connsiteY7" fmla="*/ 44118 h 65856"/>
                  <a:gd name="connsiteX8" fmla="*/ 13255 w 22132"/>
                  <a:gd name="connsiteY8" fmla="*/ 10069 h 65856"/>
                  <a:gd name="connsiteX9" fmla="*/ 18095 w 22132"/>
                  <a:gd name="connsiteY9" fmla="*/ 5209 h 65856"/>
                  <a:gd name="connsiteX10" fmla="*/ 22186 w 22132"/>
                  <a:gd name="connsiteY10" fmla="*/ 6137 h 65856"/>
                  <a:gd name="connsiteX11" fmla="*/ 22186 w 22132"/>
                  <a:gd name="connsiteY11" fmla="*/ 1097 h 65856"/>
                  <a:gd name="connsiteX12" fmla="*/ 15864 w 22132"/>
                  <a:gd name="connsiteY12" fmla="*/ 150 h 65856"/>
                  <a:gd name="connsiteX13" fmla="*/ 6562 w 22132"/>
                  <a:gd name="connsiteY13" fmla="*/ 10630 h 65856"/>
                  <a:gd name="connsiteX14" fmla="*/ 6562 w 22132"/>
                  <a:gd name="connsiteY14" fmla="*/ 44118 h 65856"/>
                  <a:gd name="connsiteX15" fmla="*/ 54 w 22132"/>
                  <a:gd name="connsiteY15" fmla="*/ 44118 h 65856"/>
                  <a:gd name="connsiteX16" fmla="*/ 54 w 22132"/>
                  <a:gd name="connsiteY16" fmla="*/ 49726 h 6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132" h="65856">
                    <a:moveTo>
                      <a:pt x="54" y="49726"/>
                    </a:moveTo>
                    <a:lnTo>
                      <a:pt x="6562" y="49726"/>
                    </a:lnTo>
                    <a:lnTo>
                      <a:pt x="6562" y="66006"/>
                    </a:lnTo>
                    <a:lnTo>
                      <a:pt x="13255" y="66006"/>
                    </a:lnTo>
                    <a:lnTo>
                      <a:pt x="13255" y="49726"/>
                    </a:lnTo>
                    <a:lnTo>
                      <a:pt x="22186" y="49726"/>
                    </a:lnTo>
                    <a:lnTo>
                      <a:pt x="22186" y="44118"/>
                    </a:lnTo>
                    <a:lnTo>
                      <a:pt x="13255" y="44118"/>
                    </a:lnTo>
                    <a:lnTo>
                      <a:pt x="13255" y="10069"/>
                    </a:lnTo>
                    <a:cubicBezTo>
                      <a:pt x="13255" y="7271"/>
                      <a:pt x="14749" y="5209"/>
                      <a:pt x="18095" y="5209"/>
                    </a:cubicBezTo>
                    <a:cubicBezTo>
                      <a:pt x="19403" y="5209"/>
                      <a:pt x="21077" y="5757"/>
                      <a:pt x="22186" y="6137"/>
                    </a:cubicBezTo>
                    <a:lnTo>
                      <a:pt x="22186" y="1097"/>
                    </a:lnTo>
                    <a:cubicBezTo>
                      <a:pt x="20333" y="530"/>
                      <a:pt x="18647" y="150"/>
                      <a:pt x="15864" y="150"/>
                    </a:cubicBezTo>
                    <a:cubicBezTo>
                      <a:pt x="9536" y="150"/>
                      <a:pt x="6562" y="3141"/>
                      <a:pt x="6562" y="10630"/>
                    </a:cubicBezTo>
                    <a:lnTo>
                      <a:pt x="6562" y="44118"/>
                    </a:lnTo>
                    <a:lnTo>
                      <a:pt x="54" y="44118"/>
                    </a:lnTo>
                    <a:lnTo>
                      <a:pt x="54" y="49726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1D7C43C-EB6E-4EC2-81AA-CFEBC6076BBE}"/>
                  </a:ext>
                </a:extLst>
              </p:cNvPr>
              <p:cNvSpPr/>
              <p:nvPr/>
            </p:nvSpPr>
            <p:spPr>
              <a:xfrm flipV="1">
                <a:off x="798741" y="5160613"/>
                <a:ext cx="30139" cy="50510"/>
              </a:xfrm>
              <a:custGeom>
                <a:avLst/>
                <a:gdLst>
                  <a:gd name="connsiteX0" fmla="*/ 22944 w 30139"/>
                  <a:gd name="connsiteY0" fmla="*/ 29900 h 50510"/>
                  <a:gd name="connsiteX1" fmla="*/ 14844 w 30139"/>
                  <a:gd name="connsiteY1" fmla="*/ 45040 h 50510"/>
                  <a:gd name="connsiteX2" fmla="*/ 6750 w 30139"/>
                  <a:gd name="connsiteY2" fmla="*/ 29900 h 50510"/>
                  <a:gd name="connsiteX3" fmla="*/ 6750 w 30139"/>
                  <a:gd name="connsiteY3" fmla="*/ 24292 h 50510"/>
                  <a:gd name="connsiteX4" fmla="*/ 6750 w 30139"/>
                  <a:gd name="connsiteY4" fmla="*/ 21576 h 50510"/>
                  <a:gd name="connsiteX5" fmla="*/ 15773 w 30139"/>
                  <a:gd name="connsiteY5" fmla="*/ 5757 h 50510"/>
                  <a:gd name="connsiteX6" fmla="*/ 23868 w 30139"/>
                  <a:gd name="connsiteY6" fmla="*/ 14947 h 50510"/>
                  <a:gd name="connsiteX7" fmla="*/ 30202 w 30139"/>
                  <a:gd name="connsiteY7" fmla="*/ 14180 h 50510"/>
                  <a:gd name="connsiteX8" fmla="*/ 14844 w 30139"/>
                  <a:gd name="connsiteY8" fmla="*/ 149 h 50510"/>
                  <a:gd name="connsiteX9" fmla="*/ 62 w 30139"/>
                  <a:gd name="connsiteY9" fmla="*/ 25408 h 50510"/>
                  <a:gd name="connsiteX10" fmla="*/ 14844 w 30139"/>
                  <a:gd name="connsiteY10" fmla="*/ 50660 h 50510"/>
                  <a:gd name="connsiteX11" fmla="*/ 29650 w 30139"/>
                  <a:gd name="connsiteY11" fmla="*/ 27476 h 50510"/>
                  <a:gd name="connsiteX12" fmla="*/ 29650 w 30139"/>
                  <a:gd name="connsiteY12" fmla="*/ 24292 h 50510"/>
                  <a:gd name="connsiteX13" fmla="*/ 6750 w 30139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39" h="50510">
                    <a:moveTo>
                      <a:pt x="22944" y="29900"/>
                    </a:moveTo>
                    <a:cubicBezTo>
                      <a:pt x="22758" y="40367"/>
                      <a:pt x="20893" y="45040"/>
                      <a:pt x="14844" y="45040"/>
                    </a:cubicBezTo>
                    <a:cubicBezTo>
                      <a:pt x="10016" y="45040"/>
                      <a:pt x="6849" y="41495"/>
                      <a:pt x="6750" y="29900"/>
                    </a:cubicBezTo>
                    <a:close/>
                    <a:moveTo>
                      <a:pt x="6750" y="24292"/>
                    </a:moveTo>
                    <a:lnTo>
                      <a:pt x="6750" y="21576"/>
                    </a:lnTo>
                    <a:cubicBezTo>
                      <a:pt x="6750" y="9700"/>
                      <a:pt x="9452" y="5757"/>
                      <a:pt x="15773" y="5757"/>
                    </a:cubicBezTo>
                    <a:cubicBezTo>
                      <a:pt x="20893" y="5757"/>
                      <a:pt x="23037" y="10529"/>
                      <a:pt x="23868" y="14947"/>
                    </a:cubicBezTo>
                    <a:lnTo>
                      <a:pt x="30202" y="14180"/>
                    </a:lnTo>
                    <a:cubicBezTo>
                      <a:pt x="29185" y="6891"/>
                      <a:pt x="23688" y="149"/>
                      <a:pt x="14844" y="149"/>
                    </a:cubicBezTo>
                    <a:cubicBezTo>
                      <a:pt x="4710" y="149"/>
                      <a:pt x="62" y="7813"/>
                      <a:pt x="62" y="25408"/>
                    </a:cubicBezTo>
                    <a:cubicBezTo>
                      <a:pt x="62" y="42984"/>
                      <a:pt x="4710" y="50660"/>
                      <a:pt x="14844" y="50660"/>
                    </a:cubicBezTo>
                    <a:cubicBezTo>
                      <a:pt x="25082" y="50660"/>
                      <a:pt x="29650" y="41495"/>
                      <a:pt x="29650" y="27476"/>
                    </a:cubicBezTo>
                    <a:lnTo>
                      <a:pt x="29650" y="24292"/>
                    </a:lnTo>
                    <a:lnTo>
                      <a:pt x="6750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265DE2A-6CD6-487F-BCA4-62F7ABDE16EC}"/>
                  </a:ext>
                </a:extLst>
              </p:cNvPr>
              <p:cNvSpPr/>
              <p:nvPr/>
            </p:nvSpPr>
            <p:spPr>
              <a:xfrm flipV="1">
                <a:off x="837825" y="5160616"/>
                <a:ext cx="19163" cy="49563"/>
              </a:xfrm>
              <a:custGeom>
                <a:avLst/>
                <a:gdLst>
                  <a:gd name="connsiteX0" fmla="*/ 65 w 19163"/>
                  <a:gd name="connsiteY0" fmla="*/ 48781 h 49563"/>
                  <a:gd name="connsiteX1" fmla="*/ 6746 w 19163"/>
                  <a:gd name="connsiteY1" fmla="*/ 48781 h 49563"/>
                  <a:gd name="connsiteX2" fmla="*/ 6746 w 19163"/>
                  <a:gd name="connsiteY2" fmla="*/ 42881 h 49563"/>
                  <a:gd name="connsiteX3" fmla="*/ 6938 w 19163"/>
                  <a:gd name="connsiteY3" fmla="*/ 42881 h 49563"/>
                  <a:gd name="connsiteX4" fmla="*/ 19228 w 19163"/>
                  <a:gd name="connsiteY4" fmla="*/ 49716 h 49563"/>
                  <a:gd name="connsiteX5" fmla="*/ 19228 w 19163"/>
                  <a:gd name="connsiteY5" fmla="*/ 43354 h 49563"/>
                  <a:gd name="connsiteX6" fmla="*/ 6746 w 19163"/>
                  <a:gd name="connsiteY6" fmla="*/ 34750 h 49563"/>
                  <a:gd name="connsiteX7" fmla="*/ 6746 w 19163"/>
                  <a:gd name="connsiteY7" fmla="*/ 152 h 49563"/>
                  <a:gd name="connsiteX8" fmla="*/ 65 w 19163"/>
                  <a:gd name="connsiteY8" fmla="*/ 152 h 49563"/>
                  <a:gd name="connsiteX9" fmla="*/ 65 w 19163"/>
                  <a:gd name="connsiteY9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63" h="49563">
                    <a:moveTo>
                      <a:pt x="65" y="48781"/>
                    </a:moveTo>
                    <a:lnTo>
                      <a:pt x="6746" y="48781"/>
                    </a:lnTo>
                    <a:lnTo>
                      <a:pt x="6746" y="42881"/>
                    </a:lnTo>
                    <a:lnTo>
                      <a:pt x="6938" y="42881"/>
                    </a:lnTo>
                    <a:cubicBezTo>
                      <a:pt x="10936" y="48781"/>
                      <a:pt x="13923" y="49716"/>
                      <a:pt x="19228" y="49716"/>
                    </a:cubicBezTo>
                    <a:lnTo>
                      <a:pt x="19228" y="43354"/>
                    </a:lnTo>
                    <a:cubicBezTo>
                      <a:pt x="14189" y="43354"/>
                      <a:pt x="10390" y="41672"/>
                      <a:pt x="6746" y="34750"/>
                    </a:cubicBezTo>
                    <a:lnTo>
                      <a:pt x="6746" y="152"/>
                    </a:lnTo>
                    <a:lnTo>
                      <a:pt x="65" y="152"/>
                    </a:lnTo>
                    <a:lnTo>
                      <a:pt x="65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0B5667F-C4B9-4AB2-83C4-BFEA5D18981F}"/>
                  </a:ext>
                </a:extLst>
              </p:cNvPr>
              <p:cNvSpPr/>
              <p:nvPr/>
            </p:nvSpPr>
            <p:spPr>
              <a:xfrm flipV="1">
                <a:off x="881555" y="5141717"/>
                <a:ext cx="34236" cy="69407"/>
              </a:xfrm>
              <a:custGeom>
                <a:avLst/>
                <a:gdLst>
                  <a:gd name="connsiteX0" fmla="*/ 26869 w 34236"/>
                  <a:gd name="connsiteY0" fmla="*/ 51221 h 69407"/>
                  <a:gd name="connsiteX1" fmla="*/ 16531 w 34236"/>
                  <a:gd name="connsiteY1" fmla="*/ 63376 h 69407"/>
                  <a:gd name="connsiteX2" fmla="*/ 7321 w 34236"/>
                  <a:gd name="connsiteY2" fmla="*/ 54492 h 69407"/>
                  <a:gd name="connsiteX3" fmla="*/ 34312 w 34236"/>
                  <a:gd name="connsiteY3" fmla="*/ 17352 h 69407"/>
                  <a:gd name="connsiteX4" fmla="*/ 17095 w 34236"/>
                  <a:gd name="connsiteY4" fmla="*/ 150 h 69407"/>
                  <a:gd name="connsiteX5" fmla="*/ 76 w 34236"/>
                  <a:gd name="connsiteY5" fmla="*/ 19240 h 69407"/>
                  <a:gd name="connsiteX6" fmla="*/ 6764 w 34236"/>
                  <a:gd name="connsiteY6" fmla="*/ 19240 h 69407"/>
                  <a:gd name="connsiteX7" fmla="*/ 17839 w 34236"/>
                  <a:gd name="connsiteY7" fmla="*/ 6318 h 69407"/>
                  <a:gd name="connsiteX8" fmla="*/ 27786 w 34236"/>
                  <a:gd name="connsiteY8" fmla="*/ 17452 h 69407"/>
                  <a:gd name="connsiteX9" fmla="*/ 808 w 34236"/>
                  <a:gd name="connsiteY9" fmla="*/ 53838 h 69407"/>
                  <a:gd name="connsiteX10" fmla="*/ 17002 w 34236"/>
                  <a:gd name="connsiteY10" fmla="*/ 69557 h 69407"/>
                  <a:gd name="connsiteX11" fmla="*/ 33575 w 34236"/>
                  <a:gd name="connsiteY11" fmla="*/ 51221 h 69407"/>
                  <a:gd name="connsiteX12" fmla="*/ 26869 w 34236"/>
                  <a:gd name="connsiteY12" fmla="*/ 51221 h 6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236" h="69407">
                    <a:moveTo>
                      <a:pt x="26869" y="51221"/>
                    </a:moveTo>
                    <a:cubicBezTo>
                      <a:pt x="26305" y="58143"/>
                      <a:pt x="23516" y="63376"/>
                      <a:pt x="16531" y="63376"/>
                    </a:cubicBezTo>
                    <a:cubicBezTo>
                      <a:pt x="10953" y="63376"/>
                      <a:pt x="7321" y="59657"/>
                      <a:pt x="7321" y="54492"/>
                    </a:cubicBezTo>
                    <a:cubicBezTo>
                      <a:pt x="7321" y="39258"/>
                      <a:pt x="34312" y="39065"/>
                      <a:pt x="34312" y="17352"/>
                    </a:cubicBezTo>
                    <a:cubicBezTo>
                      <a:pt x="34312" y="6611"/>
                      <a:pt x="28164" y="150"/>
                      <a:pt x="17095" y="150"/>
                    </a:cubicBezTo>
                    <a:cubicBezTo>
                      <a:pt x="6584" y="150"/>
                      <a:pt x="250" y="7913"/>
                      <a:pt x="76" y="19240"/>
                    </a:cubicBezTo>
                    <a:lnTo>
                      <a:pt x="6764" y="19240"/>
                    </a:lnTo>
                    <a:cubicBezTo>
                      <a:pt x="6956" y="11283"/>
                      <a:pt x="10687" y="6318"/>
                      <a:pt x="17839" y="6318"/>
                    </a:cubicBezTo>
                    <a:cubicBezTo>
                      <a:pt x="23888" y="6318"/>
                      <a:pt x="27786" y="10262"/>
                      <a:pt x="27786" y="17452"/>
                    </a:cubicBezTo>
                    <a:cubicBezTo>
                      <a:pt x="27786" y="32797"/>
                      <a:pt x="808" y="34573"/>
                      <a:pt x="808" y="53838"/>
                    </a:cubicBezTo>
                    <a:cubicBezTo>
                      <a:pt x="808" y="63376"/>
                      <a:pt x="7321" y="69557"/>
                      <a:pt x="17002" y="69557"/>
                    </a:cubicBezTo>
                    <a:cubicBezTo>
                      <a:pt x="26689" y="69557"/>
                      <a:pt x="33005" y="63015"/>
                      <a:pt x="33575" y="51221"/>
                    </a:cubicBezTo>
                    <a:lnTo>
                      <a:pt x="26869" y="5122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2321C01-C8A2-42D6-B86F-394C71645E72}"/>
                  </a:ext>
                </a:extLst>
              </p:cNvPr>
              <p:cNvSpPr/>
              <p:nvPr/>
            </p:nvSpPr>
            <p:spPr>
              <a:xfrm flipV="1">
                <a:off x="922766" y="5160613"/>
                <a:ext cx="29123" cy="50510"/>
              </a:xfrm>
              <a:custGeom>
                <a:avLst/>
                <a:gdLst>
                  <a:gd name="connsiteX0" fmla="*/ 22512 w 29123"/>
                  <a:gd name="connsiteY0" fmla="*/ 35327 h 50510"/>
                  <a:gd name="connsiteX1" fmla="*/ 14876 w 29123"/>
                  <a:gd name="connsiteY1" fmla="*/ 45041 h 50510"/>
                  <a:gd name="connsiteX2" fmla="*/ 6776 w 29123"/>
                  <a:gd name="connsiteY2" fmla="*/ 25408 h 50510"/>
                  <a:gd name="connsiteX3" fmla="*/ 14876 w 29123"/>
                  <a:gd name="connsiteY3" fmla="*/ 5757 h 50510"/>
                  <a:gd name="connsiteX4" fmla="*/ 22685 w 29123"/>
                  <a:gd name="connsiteY4" fmla="*/ 16430 h 50510"/>
                  <a:gd name="connsiteX5" fmla="*/ 29205 w 29123"/>
                  <a:gd name="connsiteY5" fmla="*/ 16430 h 50510"/>
                  <a:gd name="connsiteX6" fmla="*/ 14876 w 29123"/>
                  <a:gd name="connsiteY6" fmla="*/ 150 h 50510"/>
                  <a:gd name="connsiteX7" fmla="*/ 82 w 29123"/>
                  <a:gd name="connsiteY7" fmla="*/ 25408 h 50510"/>
                  <a:gd name="connsiteX8" fmla="*/ 14876 w 29123"/>
                  <a:gd name="connsiteY8" fmla="*/ 50661 h 50510"/>
                  <a:gd name="connsiteX9" fmla="*/ 29025 w 29123"/>
                  <a:gd name="connsiteY9" fmla="*/ 35327 h 50510"/>
                  <a:gd name="connsiteX10" fmla="*/ 22512 w 29123"/>
                  <a:gd name="connsiteY10" fmla="*/ 35327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3" h="50510">
                    <a:moveTo>
                      <a:pt x="22512" y="35327"/>
                    </a:moveTo>
                    <a:cubicBezTo>
                      <a:pt x="21861" y="42617"/>
                      <a:pt x="18973" y="45041"/>
                      <a:pt x="14876" y="45041"/>
                    </a:cubicBezTo>
                    <a:cubicBezTo>
                      <a:pt x="9211" y="45041"/>
                      <a:pt x="6776" y="41495"/>
                      <a:pt x="6776" y="25408"/>
                    </a:cubicBezTo>
                    <a:cubicBezTo>
                      <a:pt x="6776" y="9321"/>
                      <a:pt x="9211" y="5757"/>
                      <a:pt x="14876" y="5757"/>
                    </a:cubicBezTo>
                    <a:cubicBezTo>
                      <a:pt x="19165" y="5757"/>
                      <a:pt x="21576" y="8007"/>
                      <a:pt x="22685" y="16430"/>
                    </a:cubicBezTo>
                    <a:lnTo>
                      <a:pt x="29205" y="16430"/>
                    </a:lnTo>
                    <a:cubicBezTo>
                      <a:pt x="28090" y="6891"/>
                      <a:pt x="23627" y="150"/>
                      <a:pt x="14876" y="150"/>
                    </a:cubicBezTo>
                    <a:cubicBezTo>
                      <a:pt x="4730" y="150"/>
                      <a:pt x="82" y="7814"/>
                      <a:pt x="82" y="25408"/>
                    </a:cubicBezTo>
                    <a:cubicBezTo>
                      <a:pt x="82" y="42985"/>
                      <a:pt x="4730" y="50661"/>
                      <a:pt x="14876" y="50661"/>
                    </a:cubicBezTo>
                    <a:cubicBezTo>
                      <a:pt x="23627" y="50661"/>
                      <a:pt x="27718" y="44866"/>
                      <a:pt x="29025" y="35327"/>
                    </a:cubicBezTo>
                    <a:lnTo>
                      <a:pt x="22512" y="35327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84874DF-A4C7-499B-9B07-0602172B1BCD}"/>
                  </a:ext>
                </a:extLst>
              </p:cNvPr>
              <p:cNvSpPr/>
              <p:nvPr/>
            </p:nvSpPr>
            <p:spPr>
              <a:xfrm flipV="1">
                <a:off x="962685" y="5142654"/>
                <a:ext cx="6693" cy="67525"/>
              </a:xfrm>
              <a:custGeom>
                <a:avLst/>
                <a:gdLst>
                  <a:gd name="connsiteX0" fmla="*/ 0 w 6693"/>
                  <a:gd name="connsiteY0" fmla="*/ 48756 h 67525"/>
                  <a:gd name="connsiteX1" fmla="*/ 6694 w 6693"/>
                  <a:gd name="connsiteY1" fmla="*/ 48756 h 67525"/>
                  <a:gd name="connsiteX2" fmla="*/ 6694 w 6693"/>
                  <a:gd name="connsiteY2" fmla="*/ 127 h 67525"/>
                  <a:gd name="connsiteX3" fmla="*/ 0 w 6693"/>
                  <a:gd name="connsiteY3" fmla="*/ 127 h 67525"/>
                  <a:gd name="connsiteX4" fmla="*/ 0 w 6693"/>
                  <a:gd name="connsiteY4" fmla="*/ 67653 h 67525"/>
                  <a:gd name="connsiteX5" fmla="*/ 6694 w 6693"/>
                  <a:gd name="connsiteY5" fmla="*/ 67653 h 67525"/>
                  <a:gd name="connsiteX6" fmla="*/ 6694 w 6693"/>
                  <a:gd name="connsiteY6" fmla="*/ 59803 h 67525"/>
                  <a:gd name="connsiteX7" fmla="*/ 0 w 6693"/>
                  <a:gd name="connsiteY7" fmla="*/ 59803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3" h="67525">
                    <a:moveTo>
                      <a:pt x="0" y="48756"/>
                    </a:moveTo>
                    <a:lnTo>
                      <a:pt x="6694" y="48756"/>
                    </a:lnTo>
                    <a:lnTo>
                      <a:pt x="6694" y="127"/>
                    </a:lnTo>
                    <a:lnTo>
                      <a:pt x="0" y="127"/>
                    </a:lnTo>
                    <a:close/>
                    <a:moveTo>
                      <a:pt x="0" y="67653"/>
                    </a:moveTo>
                    <a:lnTo>
                      <a:pt x="6694" y="67653"/>
                    </a:lnTo>
                    <a:lnTo>
                      <a:pt x="6694" y="59803"/>
                    </a:lnTo>
                    <a:lnTo>
                      <a:pt x="0" y="59803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1D73936-F56E-4CA2-8C8B-B96B010624CE}"/>
                  </a:ext>
                </a:extLst>
              </p:cNvPr>
              <p:cNvSpPr/>
              <p:nvPr/>
            </p:nvSpPr>
            <p:spPr>
              <a:xfrm flipV="1">
                <a:off x="979618" y="5160613"/>
                <a:ext cx="30151" cy="50510"/>
              </a:xfrm>
              <a:custGeom>
                <a:avLst/>
                <a:gdLst>
                  <a:gd name="connsiteX0" fmla="*/ 22980 w 30151"/>
                  <a:gd name="connsiteY0" fmla="*/ 29900 h 50510"/>
                  <a:gd name="connsiteX1" fmla="*/ 14885 w 30151"/>
                  <a:gd name="connsiteY1" fmla="*/ 45040 h 50510"/>
                  <a:gd name="connsiteX2" fmla="*/ 6791 w 30151"/>
                  <a:gd name="connsiteY2" fmla="*/ 29900 h 50510"/>
                  <a:gd name="connsiteX3" fmla="*/ 6791 w 30151"/>
                  <a:gd name="connsiteY3" fmla="*/ 24292 h 50510"/>
                  <a:gd name="connsiteX4" fmla="*/ 6791 w 30151"/>
                  <a:gd name="connsiteY4" fmla="*/ 21576 h 50510"/>
                  <a:gd name="connsiteX5" fmla="*/ 15827 w 30151"/>
                  <a:gd name="connsiteY5" fmla="*/ 5757 h 50510"/>
                  <a:gd name="connsiteX6" fmla="*/ 23915 w 30151"/>
                  <a:gd name="connsiteY6" fmla="*/ 14947 h 50510"/>
                  <a:gd name="connsiteX7" fmla="*/ 30243 w 30151"/>
                  <a:gd name="connsiteY7" fmla="*/ 14180 h 50510"/>
                  <a:gd name="connsiteX8" fmla="*/ 14885 w 30151"/>
                  <a:gd name="connsiteY8" fmla="*/ 149 h 50510"/>
                  <a:gd name="connsiteX9" fmla="*/ 91 w 30151"/>
                  <a:gd name="connsiteY9" fmla="*/ 25408 h 50510"/>
                  <a:gd name="connsiteX10" fmla="*/ 14885 w 30151"/>
                  <a:gd name="connsiteY10" fmla="*/ 50660 h 50510"/>
                  <a:gd name="connsiteX11" fmla="*/ 29679 w 30151"/>
                  <a:gd name="connsiteY11" fmla="*/ 27476 h 50510"/>
                  <a:gd name="connsiteX12" fmla="*/ 29679 w 30151"/>
                  <a:gd name="connsiteY12" fmla="*/ 24292 h 50510"/>
                  <a:gd name="connsiteX13" fmla="*/ 6791 w 30151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51" h="50510">
                    <a:moveTo>
                      <a:pt x="22980" y="29900"/>
                    </a:moveTo>
                    <a:cubicBezTo>
                      <a:pt x="22806" y="40367"/>
                      <a:pt x="20934" y="45040"/>
                      <a:pt x="14885" y="45040"/>
                    </a:cubicBezTo>
                    <a:cubicBezTo>
                      <a:pt x="10033" y="45040"/>
                      <a:pt x="6872" y="41495"/>
                      <a:pt x="6791" y="29900"/>
                    </a:cubicBezTo>
                    <a:close/>
                    <a:moveTo>
                      <a:pt x="6791" y="24292"/>
                    </a:moveTo>
                    <a:lnTo>
                      <a:pt x="6791" y="21576"/>
                    </a:lnTo>
                    <a:cubicBezTo>
                      <a:pt x="6791" y="9700"/>
                      <a:pt x="9487" y="5757"/>
                      <a:pt x="15827" y="5757"/>
                    </a:cubicBezTo>
                    <a:cubicBezTo>
                      <a:pt x="20934" y="5757"/>
                      <a:pt x="23072" y="10529"/>
                      <a:pt x="23915" y="14947"/>
                    </a:cubicBezTo>
                    <a:lnTo>
                      <a:pt x="30243" y="14180"/>
                    </a:lnTo>
                    <a:cubicBezTo>
                      <a:pt x="29214" y="6891"/>
                      <a:pt x="23723" y="149"/>
                      <a:pt x="14885" y="149"/>
                    </a:cubicBezTo>
                    <a:cubicBezTo>
                      <a:pt x="4746" y="149"/>
                      <a:pt x="91" y="7813"/>
                      <a:pt x="91" y="25408"/>
                    </a:cubicBezTo>
                    <a:cubicBezTo>
                      <a:pt x="91" y="42984"/>
                      <a:pt x="4746" y="50660"/>
                      <a:pt x="14885" y="50660"/>
                    </a:cubicBezTo>
                    <a:cubicBezTo>
                      <a:pt x="25130" y="50660"/>
                      <a:pt x="29679" y="41495"/>
                      <a:pt x="29679" y="27476"/>
                    </a:cubicBezTo>
                    <a:lnTo>
                      <a:pt x="29679" y="24292"/>
                    </a:lnTo>
                    <a:lnTo>
                      <a:pt x="6791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7028292-98D9-4A57-B9C2-2BBCCEDE7E8F}"/>
                  </a:ext>
                </a:extLst>
              </p:cNvPr>
              <p:cNvSpPr/>
              <p:nvPr/>
            </p:nvSpPr>
            <p:spPr>
              <a:xfrm flipV="1">
                <a:off x="1019265" y="5160616"/>
                <a:ext cx="27914" cy="49563"/>
              </a:xfrm>
              <a:custGeom>
                <a:avLst/>
                <a:gdLst>
                  <a:gd name="connsiteX0" fmla="*/ 94 w 27914"/>
                  <a:gd name="connsiteY0" fmla="*/ 48781 h 49563"/>
                  <a:gd name="connsiteX1" fmla="*/ 6422 w 27914"/>
                  <a:gd name="connsiteY1" fmla="*/ 48781 h 49563"/>
                  <a:gd name="connsiteX2" fmla="*/ 6422 w 27914"/>
                  <a:gd name="connsiteY2" fmla="*/ 43454 h 49563"/>
                  <a:gd name="connsiteX3" fmla="*/ 17379 w 27914"/>
                  <a:gd name="connsiteY3" fmla="*/ 49716 h 49563"/>
                  <a:gd name="connsiteX4" fmla="*/ 28009 w 27914"/>
                  <a:gd name="connsiteY4" fmla="*/ 36999 h 49563"/>
                  <a:gd name="connsiteX5" fmla="*/ 28009 w 27914"/>
                  <a:gd name="connsiteY5" fmla="*/ 152 h 49563"/>
                  <a:gd name="connsiteX6" fmla="*/ 21303 w 27914"/>
                  <a:gd name="connsiteY6" fmla="*/ 152 h 49563"/>
                  <a:gd name="connsiteX7" fmla="*/ 21303 w 27914"/>
                  <a:gd name="connsiteY7" fmla="*/ 36065 h 49563"/>
                  <a:gd name="connsiteX8" fmla="*/ 15985 w 27914"/>
                  <a:gd name="connsiteY8" fmla="*/ 44096 h 49563"/>
                  <a:gd name="connsiteX9" fmla="*/ 6788 w 27914"/>
                  <a:gd name="connsiteY9" fmla="*/ 38121 h 49563"/>
                  <a:gd name="connsiteX10" fmla="*/ 6788 w 27914"/>
                  <a:gd name="connsiteY10" fmla="*/ 152 h 49563"/>
                  <a:gd name="connsiteX11" fmla="*/ 94 w 27914"/>
                  <a:gd name="connsiteY11" fmla="*/ 152 h 49563"/>
                  <a:gd name="connsiteX12" fmla="*/ 94 w 27914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14" h="49563">
                    <a:moveTo>
                      <a:pt x="94" y="48781"/>
                    </a:moveTo>
                    <a:lnTo>
                      <a:pt x="6422" y="48781"/>
                    </a:lnTo>
                    <a:lnTo>
                      <a:pt x="6422" y="43454"/>
                    </a:lnTo>
                    <a:cubicBezTo>
                      <a:pt x="9570" y="46725"/>
                      <a:pt x="14225" y="49716"/>
                      <a:pt x="17379" y="49716"/>
                    </a:cubicBezTo>
                    <a:cubicBezTo>
                      <a:pt x="24085" y="49716"/>
                      <a:pt x="28009" y="45984"/>
                      <a:pt x="28009" y="36999"/>
                    </a:cubicBezTo>
                    <a:lnTo>
                      <a:pt x="28009" y="152"/>
                    </a:lnTo>
                    <a:lnTo>
                      <a:pt x="21303" y="152"/>
                    </a:lnTo>
                    <a:lnTo>
                      <a:pt x="21303" y="36065"/>
                    </a:lnTo>
                    <a:cubicBezTo>
                      <a:pt x="21303" y="41672"/>
                      <a:pt x="19623" y="44096"/>
                      <a:pt x="15985" y="44096"/>
                    </a:cubicBezTo>
                    <a:cubicBezTo>
                      <a:pt x="12744" y="44096"/>
                      <a:pt x="9769" y="41871"/>
                      <a:pt x="6788" y="38121"/>
                    </a:cubicBezTo>
                    <a:lnTo>
                      <a:pt x="6788" y="152"/>
                    </a:lnTo>
                    <a:lnTo>
                      <a:pt x="94" y="152"/>
                    </a:lnTo>
                    <a:lnTo>
                      <a:pt x="94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7A07016-E215-47D3-AF5A-EF67B33A0336}"/>
                  </a:ext>
                </a:extLst>
              </p:cNvPr>
              <p:cNvSpPr/>
              <p:nvPr/>
            </p:nvSpPr>
            <p:spPr>
              <a:xfrm flipV="1">
                <a:off x="1057131" y="5160613"/>
                <a:ext cx="29123" cy="50510"/>
              </a:xfrm>
              <a:custGeom>
                <a:avLst/>
                <a:gdLst>
                  <a:gd name="connsiteX0" fmla="*/ 22521 w 29123"/>
                  <a:gd name="connsiteY0" fmla="*/ 35327 h 50510"/>
                  <a:gd name="connsiteX1" fmla="*/ 14898 w 29123"/>
                  <a:gd name="connsiteY1" fmla="*/ 45041 h 50510"/>
                  <a:gd name="connsiteX2" fmla="*/ 6810 w 29123"/>
                  <a:gd name="connsiteY2" fmla="*/ 25408 h 50510"/>
                  <a:gd name="connsiteX3" fmla="*/ 14898 w 29123"/>
                  <a:gd name="connsiteY3" fmla="*/ 5757 h 50510"/>
                  <a:gd name="connsiteX4" fmla="*/ 22707 w 29123"/>
                  <a:gd name="connsiteY4" fmla="*/ 16430 h 50510"/>
                  <a:gd name="connsiteX5" fmla="*/ 29227 w 29123"/>
                  <a:gd name="connsiteY5" fmla="*/ 16430 h 50510"/>
                  <a:gd name="connsiteX6" fmla="*/ 14898 w 29123"/>
                  <a:gd name="connsiteY6" fmla="*/ 150 h 50510"/>
                  <a:gd name="connsiteX7" fmla="*/ 104 w 29123"/>
                  <a:gd name="connsiteY7" fmla="*/ 25408 h 50510"/>
                  <a:gd name="connsiteX8" fmla="*/ 14898 w 29123"/>
                  <a:gd name="connsiteY8" fmla="*/ 50661 h 50510"/>
                  <a:gd name="connsiteX9" fmla="*/ 29035 w 29123"/>
                  <a:gd name="connsiteY9" fmla="*/ 35327 h 50510"/>
                  <a:gd name="connsiteX10" fmla="*/ 22521 w 29123"/>
                  <a:gd name="connsiteY10" fmla="*/ 35327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3" h="50510">
                    <a:moveTo>
                      <a:pt x="22521" y="35327"/>
                    </a:moveTo>
                    <a:cubicBezTo>
                      <a:pt x="21876" y="42617"/>
                      <a:pt x="18994" y="45041"/>
                      <a:pt x="14898" y="45041"/>
                    </a:cubicBezTo>
                    <a:cubicBezTo>
                      <a:pt x="9221" y="45041"/>
                      <a:pt x="6810" y="41495"/>
                      <a:pt x="6810" y="25408"/>
                    </a:cubicBezTo>
                    <a:cubicBezTo>
                      <a:pt x="6810" y="9321"/>
                      <a:pt x="9221" y="5757"/>
                      <a:pt x="14898" y="5757"/>
                    </a:cubicBezTo>
                    <a:cubicBezTo>
                      <a:pt x="19174" y="5757"/>
                      <a:pt x="21591" y="8007"/>
                      <a:pt x="22707" y="16430"/>
                    </a:cubicBezTo>
                    <a:lnTo>
                      <a:pt x="29227" y="16430"/>
                    </a:lnTo>
                    <a:cubicBezTo>
                      <a:pt x="28111" y="6891"/>
                      <a:pt x="23649" y="150"/>
                      <a:pt x="14898" y="150"/>
                    </a:cubicBezTo>
                    <a:cubicBezTo>
                      <a:pt x="4752" y="150"/>
                      <a:pt x="104" y="7814"/>
                      <a:pt x="104" y="25408"/>
                    </a:cubicBezTo>
                    <a:cubicBezTo>
                      <a:pt x="104" y="42985"/>
                      <a:pt x="4752" y="50661"/>
                      <a:pt x="14898" y="50661"/>
                    </a:cubicBezTo>
                    <a:cubicBezTo>
                      <a:pt x="23649" y="50661"/>
                      <a:pt x="27727" y="44866"/>
                      <a:pt x="29035" y="35327"/>
                    </a:cubicBezTo>
                    <a:lnTo>
                      <a:pt x="22521" y="35327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26A7DB-CEC1-47C8-A5D1-4D17E5781FD7}"/>
                  </a:ext>
                </a:extLst>
              </p:cNvPr>
              <p:cNvSpPr/>
              <p:nvPr/>
            </p:nvSpPr>
            <p:spPr>
              <a:xfrm flipV="1">
                <a:off x="1093326" y="5160613"/>
                <a:ext cx="30151" cy="50510"/>
              </a:xfrm>
              <a:custGeom>
                <a:avLst/>
                <a:gdLst>
                  <a:gd name="connsiteX0" fmla="*/ 22998 w 30151"/>
                  <a:gd name="connsiteY0" fmla="*/ 29900 h 50510"/>
                  <a:gd name="connsiteX1" fmla="*/ 14897 w 30151"/>
                  <a:gd name="connsiteY1" fmla="*/ 45040 h 50510"/>
                  <a:gd name="connsiteX2" fmla="*/ 6803 w 30151"/>
                  <a:gd name="connsiteY2" fmla="*/ 29900 h 50510"/>
                  <a:gd name="connsiteX3" fmla="*/ 6803 w 30151"/>
                  <a:gd name="connsiteY3" fmla="*/ 24292 h 50510"/>
                  <a:gd name="connsiteX4" fmla="*/ 6803 w 30151"/>
                  <a:gd name="connsiteY4" fmla="*/ 21576 h 50510"/>
                  <a:gd name="connsiteX5" fmla="*/ 15827 w 30151"/>
                  <a:gd name="connsiteY5" fmla="*/ 5757 h 50510"/>
                  <a:gd name="connsiteX6" fmla="*/ 23928 w 30151"/>
                  <a:gd name="connsiteY6" fmla="*/ 14947 h 50510"/>
                  <a:gd name="connsiteX7" fmla="*/ 30262 w 30151"/>
                  <a:gd name="connsiteY7" fmla="*/ 14180 h 50510"/>
                  <a:gd name="connsiteX8" fmla="*/ 14897 w 30151"/>
                  <a:gd name="connsiteY8" fmla="*/ 149 h 50510"/>
                  <a:gd name="connsiteX9" fmla="*/ 110 w 30151"/>
                  <a:gd name="connsiteY9" fmla="*/ 25408 h 50510"/>
                  <a:gd name="connsiteX10" fmla="*/ 14897 w 30151"/>
                  <a:gd name="connsiteY10" fmla="*/ 50660 h 50510"/>
                  <a:gd name="connsiteX11" fmla="*/ 29691 w 30151"/>
                  <a:gd name="connsiteY11" fmla="*/ 27476 h 50510"/>
                  <a:gd name="connsiteX12" fmla="*/ 29691 w 30151"/>
                  <a:gd name="connsiteY12" fmla="*/ 24292 h 50510"/>
                  <a:gd name="connsiteX13" fmla="*/ 6803 w 30151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51" h="50510">
                    <a:moveTo>
                      <a:pt x="22998" y="29900"/>
                    </a:moveTo>
                    <a:cubicBezTo>
                      <a:pt x="22818" y="40367"/>
                      <a:pt x="20953" y="45040"/>
                      <a:pt x="14897" y="45040"/>
                    </a:cubicBezTo>
                    <a:cubicBezTo>
                      <a:pt x="10069" y="45040"/>
                      <a:pt x="6896" y="41495"/>
                      <a:pt x="6803" y="29900"/>
                    </a:cubicBezTo>
                    <a:close/>
                    <a:moveTo>
                      <a:pt x="6803" y="24292"/>
                    </a:moveTo>
                    <a:lnTo>
                      <a:pt x="6803" y="21576"/>
                    </a:lnTo>
                    <a:cubicBezTo>
                      <a:pt x="6803" y="9700"/>
                      <a:pt x="9512" y="5757"/>
                      <a:pt x="15827" y="5757"/>
                    </a:cubicBezTo>
                    <a:cubicBezTo>
                      <a:pt x="20953" y="5757"/>
                      <a:pt x="23085" y="10529"/>
                      <a:pt x="23928" y="14947"/>
                    </a:cubicBezTo>
                    <a:lnTo>
                      <a:pt x="30262" y="14180"/>
                    </a:lnTo>
                    <a:cubicBezTo>
                      <a:pt x="29239" y="6891"/>
                      <a:pt x="23742" y="149"/>
                      <a:pt x="14897" y="149"/>
                    </a:cubicBezTo>
                    <a:cubicBezTo>
                      <a:pt x="4770" y="149"/>
                      <a:pt x="110" y="7813"/>
                      <a:pt x="110" y="25408"/>
                    </a:cubicBezTo>
                    <a:cubicBezTo>
                      <a:pt x="110" y="42984"/>
                      <a:pt x="4770" y="50660"/>
                      <a:pt x="14897" y="50660"/>
                    </a:cubicBezTo>
                    <a:cubicBezTo>
                      <a:pt x="25130" y="50660"/>
                      <a:pt x="29691" y="41495"/>
                      <a:pt x="29691" y="27476"/>
                    </a:cubicBezTo>
                    <a:lnTo>
                      <a:pt x="29691" y="24292"/>
                    </a:lnTo>
                    <a:lnTo>
                      <a:pt x="6803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4FFF4AE-5713-4587-A9E1-FF9E302EC1BB}"/>
                  </a:ext>
                </a:extLst>
              </p:cNvPr>
              <p:cNvSpPr/>
              <p:nvPr/>
            </p:nvSpPr>
            <p:spPr>
              <a:xfrm flipV="1">
                <a:off x="1151390" y="5160613"/>
                <a:ext cx="30709" cy="50510"/>
              </a:xfrm>
              <a:custGeom>
                <a:avLst/>
                <a:gdLst>
                  <a:gd name="connsiteX0" fmla="*/ 22902 w 30709"/>
                  <a:gd name="connsiteY0" fmla="*/ 27282 h 50510"/>
                  <a:gd name="connsiteX1" fmla="*/ 6813 w 30709"/>
                  <a:gd name="connsiteY1" fmla="*/ 13251 h 50510"/>
                  <a:gd name="connsiteX2" fmla="*/ 13704 w 30709"/>
                  <a:gd name="connsiteY2" fmla="*/ 5756 h 50510"/>
                  <a:gd name="connsiteX3" fmla="*/ 22902 w 30709"/>
                  <a:gd name="connsiteY3" fmla="*/ 10803 h 50510"/>
                  <a:gd name="connsiteX4" fmla="*/ 1427 w 30709"/>
                  <a:gd name="connsiteY4" fmla="*/ 36448 h 50510"/>
                  <a:gd name="connsiteX5" fmla="*/ 15744 w 30709"/>
                  <a:gd name="connsiteY5" fmla="*/ 50659 h 50510"/>
                  <a:gd name="connsiteX6" fmla="*/ 29614 w 30709"/>
                  <a:gd name="connsiteY6" fmla="*/ 36809 h 50510"/>
                  <a:gd name="connsiteX7" fmla="*/ 29614 w 30709"/>
                  <a:gd name="connsiteY7" fmla="*/ 9700 h 50510"/>
                  <a:gd name="connsiteX8" fmla="*/ 30829 w 30709"/>
                  <a:gd name="connsiteY8" fmla="*/ 1096 h 50510"/>
                  <a:gd name="connsiteX9" fmla="*/ 23844 w 30709"/>
                  <a:gd name="connsiteY9" fmla="*/ 1096 h 50510"/>
                  <a:gd name="connsiteX10" fmla="*/ 23013 w 30709"/>
                  <a:gd name="connsiteY10" fmla="*/ 5208 h 50510"/>
                  <a:gd name="connsiteX11" fmla="*/ 12682 w 30709"/>
                  <a:gd name="connsiteY11" fmla="*/ 149 h 50510"/>
                  <a:gd name="connsiteX12" fmla="*/ 119 w 30709"/>
                  <a:gd name="connsiteY12" fmla="*/ 12666 h 50510"/>
                  <a:gd name="connsiteX13" fmla="*/ 22902 w 30709"/>
                  <a:gd name="connsiteY13" fmla="*/ 32890 h 50510"/>
                  <a:gd name="connsiteX14" fmla="*/ 22902 w 30709"/>
                  <a:gd name="connsiteY14" fmla="*/ 36348 h 50510"/>
                  <a:gd name="connsiteX15" fmla="*/ 15923 w 30709"/>
                  <a:gd name="connsiteY15" fmla="*/ 45039 h 50510"/>
                  <a:gd name="connsiteX16" fmla="*/ 7563 w 30709"/>
                  <a:gd name="connsiteY16" fmla="*/ 35507 h 50510"/>
                  <a:gd name="connsiteX17" fmla="*/ 1427 w 30709"/>
                  <a:gd name="connsiteY17" fmla="*/ 36448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709" h="50510">
                    <a:moveTo>
                      <a:pt x="22902" y="27282"/>
                    </a:moveTo>
                    <a:cubicBezTo>
                      <a:pt x="16772" y="25407"/>
                      <a:pt x="6813" y="20921"/>
                      <a:pt x="6813" y="13251"/>
                    </a:cubicBezTo>
                    <a:cubicBezTo>
                      <a:pt x="6813" y="8653"/>
                      <a:pt x="8864" y="5756"/>
                      <a:pt x="13704" y="5756"/>
                    </a:cubicBezTo>
                    <a:cubicBezTo>
                      <a:pt x="17330" y="5756"/>
                      <a:pt x="20491" y="8286"/>
                      <a:pt x="22902" y="10803"/>
                    </a:cubicBezTo>
                    <a:close/>
                    <a:moveTo>
                      <a:pt x="1427" y="36448"/>
                    </a:moveTo>
                    <a:cubicBezTo>
                      <a:pt x="2728" y="44111"/>
                      <a:pt x="7191" y="50659"/>
                      <a:pt x="15744" y="50659"/>
                    </a:cubicBezTo>
                    <a:cubicBezTo>
                      <a:pt x="24681" y="50659"/>
                      <a:pt x="29614" y="45426"/>
                      <a:pt x="29614" y="36809"/>
                    </a:cubicBezTo>
                    <a:lnTo>
                      <a:pt x="29614" y="9700"/>
                    </a:lnTo>
                    <a:cubicBezTo>
                      <a:pt x="29614" y="5389"/>
                      <a:pt x="30066" y="2205"/>
                      <a:pt x="30829" y="1096"/>
                    </a:cubicBezTo>
                    <a:lnTo>
                      <a:pt x="23844" y="1096"/>
                    </a:lnTo>
                    <a:lnTo>
                      <a:pt x="23013" y="5208"/>
                    </a:lnTo>
                    <a:cubicBezTo>
                      <a:pt x="20398" y="2591"/>
                      <a:pt x="15744" y="149"/>
                      <a:pt x="12682" y="149"/>
                    </a:cubicBezTo>
                    <a:cubicBezTo>
                      <a:pt x="5139" y="149"/>
                      <a:pt x="119" y="5015"/>
                      <a:pt x="119" y="12666"/>
                    </a:cubicBezTo>
                    <a:cubicBezTo>
                      <a:pt x="119" y="24653"/>
                      <a:pt x="13233" y="30740"/>
                      <a:pt x="22902" y="32890"/>
                    </a:cubicBezTo>
                    <a:lnTo>
                      <a:pt x="22902" y="36348"/>
                    </a:lnTo>
                    <a:cubicBezTo>
                      <a:pt x="22902" y="41681"/>
                      <a:pt x="20200" y="45039"/>
                      <a:pt x="15923" y="45039"/>
                    </a:cubicBezTo>
                    <a:cubicBezTo>
                      <a:pt x="10804" y="45039"/>
                      <a:pt x="8300" y="39899"/>
                      <a:pt x="7563" y="35507"/>
                    </a:cubicBezTo>
                    <a:lnTo>
                      <a:pt x="1427" y="36448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14DF01C-AF71-4823-9940-41804779DD0A}"/>
                  </a:ext>
                </a:extLst>
              </p:cNvPr>
              <p:cNvSpPr/>
              <p:nvPr/>
            </p:nvSpPr>
            <p:spPr>
              <a:xfrm flipV="1">
                <a:off x="1194926" y="5160616"/>
                <a:ext cx="27920" cy="49563"/>
              </a:xfrm>
              <a:custGeom>
                <a:avLst/>
                <a:gdLst>
                  <a:gd name="connsiteX0" fmla="*/ 122 w 27920"/>
                  <a:gd name="connsiteY0" fmla="*/ 48781 h 49563"/>
                  <a:gd name="connsiteX1" fmla="*/ 6450 w 27920"/>
                  <a:gd name="connsiteY1" fmla="*/ 48781 h 49563"/>
                  <a:gd name="connsiteX2" fmla="*/ 6450 w 27920"/>
                  <a:gd name="connsiteY2" fmla="*/ 43454 h 49563"/>
                  <a:gd name="connsiteX3" fmla="*/ 17445 w 27920"/>
                  <a:gd name="connsiteY3" fmla="*/ 49716 h 49563"/>
                  <a:gd name="connsiteX4" fmla="*/ 28043 w 27920"/>
                  <a:gd name="connsiteY4" fmla="*/ 36999 h 49563"/>
                  <a:gd name="connsiteX5" fmla="*/ 28043 w 27920"/>
                  <a:gd name="connsiteY5" fmla="*/ 152 h 49563"/>
                  <a:gd name="connsiteX6" fmla="*/ 21343 w 27920"/>
                  <a:gd name="connsiteY6" fmla="*/ 152 h 49563"/>
                  <a:gd name="connsiteX7" fmla="*/ 21343 w 27920"/>
                  <a:gd name="connsiteY7" fmla="*/ 36065 h 49563"/>
                  <a:gd name="connsiteX8" fmla="*/ 16032 w 27920"/>
                  <a:gd name="connsiteY8" fmla="*/ 44096 h 49563"/>
                  <a:gd name="connsiteX9" fmla="*/ 6835 w 27920"/>
                  <a:gd name="connsiteY9" fmla="*/ 38121 h 49563"/>
                  <a:gd name="connsiteX10" fmla="*/ 6835 w 27920"/>
                  <a:gd name="connsiteY10" fmla="*/ 152 h 49563"/>
                  <a:gd name="connsiteX11" fmla="*/ 122 w 27920"/>
                  <a:gd name="connsiteY11" fmla="*/ 152 h 49563"/>
                  <a:gd name="connsiteX12" fmla="*/ 122 w 27920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20" h="49563">
                    <a:moveTo>
                      <a:pt x="122" y="48781"/>
                    </a:moveTo>
                    <a:lnTo>
                      <a:pt x="6450" y="48781"/>
                    </a:lnTo>
                    <a:lnTo>
                      <a:pt x="6450" y="43454"/>
                    </a:lnTo>
                    <a:cubicBezTo>
                      <a:pt x="9617" y="46725"/>
                      <a:pt x="14266" y="49716"/>
                      <a:pt x="17445" y="49716"/>
                    </a:cubicBezTo>
                    <a:cubicBezTo>
                      <a:pt x="24139" y="49716"/>
                      <a:pt x="28043" y="45984"/>
                      <a:pt x="28043" y="36999"/>
                    </a:cubicBezTo>
                    <a:lnTo>
                      <a:pt x="28043" y="152"/>
                    </a:lnTo>
                    <a:lnTo>
                      <a:pt x="21343" y="152"/>
                    </a:lnTo>
                    <a:lnTo>
                      <a:pt x="21343" y="36065"/>
                    </a:lnTo>
                    <a:cubicBezTo>
                      <a:pt x="21343" y="41672"/>
                      <a:pt x="19664" y="44096"/>
                      <a:pt x="16032" y="44096"/>
                    </a:cubicBezTo>
                    <a:cubicBezTo>
                      <a:pt x="12778" y="44096"/>
                      <a:pt x="9809" y="41871"/>
                      <a:pt x="6835" y="38121"/>
                    </a:cubicBezTo>
                    <a:lnTo>
                      <a:pt x="6835" y="152"/>
                    </a:lnTo>
                    <a:lnTo>
                      <a:pt x="122" y="152"/>
                    </a:lnTo>
                    <a:lnTo>
                      <a:pt x="122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B28F085-032E-4B9A-8CD2-58236B9284E8}"/>
                  </a:ext>
                </a:extLst>
              </p:cNvPr>
              <p:cNvSpPr/>
              <p:nvPr/>
            </p:nvSpPr>
            <p:spPr>
              <a:xfrm flipV="1">
                <a:off x="1234021" y="5142649"/>
                <a:ext cx="30697" cy="68479"/>
              </a:xfrm>
              <a:custGeom>
                <a:avLst/>
                <a:gdLst>
                  <a:gd name="connsiteX0" fmla="*/ 23008 w 30697"/>
                  <a:gd name="connsiteY0" fmla="*/ 40746 h 68479"/>
                  <a:gd name="connsiteX1" fmla="*/ 15751 w 30697"/>
                  <a:gd name="connsiteY1" fmla="*/ 45039 h 68479"/>
                  <a:gd name="connsiteX2" fmla="*/ 6826 w 30697"/>
                  <a:gd name="connsiteY2" fmla="*/ 25413 h 68479"/>
                  <a:gd name="connsiteX3" fmla="*/ 15949 w 30697"/>
                  <a:gd name="connsiteY3" fmla="*/ 5762 h 68479"/>
                  <a:gd name="connsiteX4" fmla="*/ 23008 w 30697"/>
                  <a:gd name="connsiteY4" fmla="*/ 10447 h 68479"/>
                  <a:gd name="connsiteX5" fmla="*/ 24211 w 30697"/>
                  <a:gd name="connsiteY5" fmla="*/ 5762 h 68479"/>
                  <a:gd name="connsiteX6" fmla="*/ 24049 w 30697"/>
                  <a:gd name="connsiteY6" fmla="*/ 5762 h 68479"/>
                  <a:gd name="connsiteX7" fmla="*/ 14077 w 30697"/>
                  <a:gd name="connsiteY7" fmla="*/ 148 h 68479"/>
                  <a:gd name="connsiteX8" fmla="*/ 132 w 30697"/>
                  <a:gd name="connsiteY8" fmla="*/ 25413 h 68479"/>
                  <a:gd name="connsiteX9" fmla="*/ 14077 w 30697"/>
                  <a:gd name="connsiteY9" fmla="*/ 50665 h 68479"/>
                  <a:gd name="connsiteX10" fmla="*/ 23008 w 30697"/>
                  <a:gd name="connsiteY10" fmla="*/ 46173 h 68479"/>
                  <a:gd name="connsiteX11" fmla="*/ 23008 w 30697"/>
                  <a:gd name="connsiteY11" fmla="*/ 68627 h 68479"/>
                  <a:gd name="connsiteX12" fmla="*/ 29714 w 30697"/>
                  <a:gd name="connsiteY12" fmla="*/ 68627 h 68479"/>
                  <a:gd name="connsiteX13" fmla="*/ 29714 w 30697"/>
                  <a:gd name="connsiteY13" fmla="*/ 14179 h 68479"/>
                  <a:gd name="connsiteX14" fmla="*/ 30830 w 30697"/>
                  <a:gd name="connsiteY14" fmla="*/ 1101 h 68479"/>
                  <a:gd name="connsiteX15" fmla="*/ 24508 w 30697"/>
                  <a:gd name="connsiteY15" fmla="*/ 1101 h 68479"/>
                  <a:gd name="connsiteX16" fmla="*/ 24211 w 30697"/>
                  <a:gd name="connsiteY16" fmla="*/ 5762 h 6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697" h="68479">
                    <a:moveTo>
                      <a:pt x="23008" y="40746"/>
                    </a:moveTo>
                    <a:cubicBezTo>
                      <a:pt x="21068" y="42715"/>
                      <a:pt x="18738" y="45039"/>
                      <a:pt x="15751" y="45039"/>
                    </a:cubicBezTo>
                    <a:cubicBezTo>
                      <a:pt x="10080" y="45039"/>
                      <a:pt x="6826" y="40366"/>
                      <a:pt x="6826" y="25413"/>
                    </a:cubicBezTo>
                    <a:cubicBezTo>
                      <a:pt x="6826" y="10447"/>
                      <a:pt x="10359" y="5762"/>
                      <a:pt x="15949" y="5762"/>
                    </a:cubicBezTo>
                    <a:cubicBezTo>
                      <a:pt x="17994" y="5762"/>
                      <a:pt x="20963" y="7637"/>
                      <a:pt x="23008" y="10447"/>
                    </a:cubicBezTo>
                    <a:close/>
                    <a:moveTo>
                      <a:pt x="24211" y="5762"/>
                    </a:moveTo>
                    <a:lnTo>
                      <a:pt x="24049" y="5762"/>
                    </a:lnTo>
                    <a:cubicBezTo>
                      <a:pt x="21707" y="2304"/>
                      <a:pt x="18360" y="148"/>
                      <a:pt x="14077" y="148"/>
                    </a:cubicBezTo>
                    <a:cubicBezTo>
                      <a:pt x="6460" y="148"/>
                      <a:pt x="132" y="6709"/>
                      <a:pt x="132" y="25413"/>
                    </a:cubicBezTo>
                    <a:cubicBezTo>
                      <a:pt x="132" y="44116"/>
                      <a:pt x="6460" y="50665"/>
                      <a:pt x="14077" y="50665"/>
                    </a:cubicBezTo>
                    <a:cubicBezTo>
                      <a:pt x="17715" y="50665"/>
                      <a:pt x="20783" y="48422"/>
                      <a:pt x="23008" y="46173"/>
                    </a:cubicBezTo>
                    <a:lnTo>
                      <a:pt x="23008" y="68627"/>
                    </a:lnTo>
                    <a:lnTo>
                      <a:pt x="29714" y="68627"/>
                    </a:lnTo>
                    <a:lnTo>
                      <a:pt x="29714" y="14179"/>
                    </a:lnTo>
                    <a:cubicBezTo>
                      <a:pt x="29714" y="7818"/>
                      <a:pt x="30080" y="3899"/>
                      <a:pt x="30830" y="1101"/>
                    </a:cubicBezTo>
                    <a:lnTo>
                      <a:pt x="24508" y="1101"/>
                    </a:lnTo>
                    <a:lnTo>
                      <a:pt x="24211" y="576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91FED02-9DAD-488C-8F50-50DBD76A4E96}"/>
                  </a:ext>
                </a:extLst>
              </p:cNvPr>
              <p:cNvSpPr/>
              <p:nvPr/>
            </p:nvSpPr>
            <p:spPr>
              <a:xfrm flipV="1">
                <a:off x="1297667" y="5142652"/>
                <a:ext cx="31806" cy="67525"/>
              </a:xfrm>
              <a:custGeom>
                <a:avLst/>
                <a:gdLst>
                  <a:gd name="connsiteX0" fmla="*/ 30841 w 31806"/>
                  <a:gd name="connsiteY0" fmla="*/ 67678 h 67525"/>
                  <a:gd name="connsiteX1" fmla="*/ 30841 w 31806"/>
                  <a:gd name="connsiteY1" fmla="*/ 61510 h 67525"/>
                  <a:gd name="connsiteX2" fmla="*/ 7383 w 31806"/>
                  <a:gd name="connsiteY2" fmla="*/ 61510 h 67525"/>
                  <a:gd name="connsiteX3" fmla="*/ 7383 w 31806"/>
                  <a:gd name="connsiteY3" fmla="*/ 38495 h 67525"/>
                  <a:gd name="connsiteX4" fmla="*/ 24705 w 31806"/>
                  <a:gd name="connsiteY4" fmla="*/ 38495 h 67525"/>
                  <a:gd name="connsiteX5" fmla="*/ 24705 w 31806"/>
                  <a:gd name="connsiteY5" fmla="*/ 32314 h 67525"/>
                  <a:gd name="connsiteX6" fmla="*/ 7383 w 31806"/>
                  <a:gd name="connsiteY6" fmla="*/ 32314 h 67525"/>
                  <a:gd name="connsiteX7" fmla="*/ 7383 w 31806"/>
                  <a:gd name="connsiteY7" fmla="*/ 6321 h 67525"/>
                  <a:gd name="connsiteX8" fmla="*/ 31951 w 31806"/>
                  <a:gd name="connsiteY8" fmla="*/ 6321 h 67525"/>
                  <a:gd name="connsiteX9" fmla="*/ 31951 w 31806"/>
                  <a:gd name="connsiteY9" fmla="*/ 152 h 67525"/>
                  <a:gd name="connsiteX10" fmla="*/ 144 w 31806"/>
                  <a:gd name="connsiteY10" fmla="*/ 152 h 67525"/>
                  <a:gd name="connsiteX11" fmla="*/ 144 w 31806"/>
                  <a:gd name="connsiteY11" fmla="*/ 67678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06" h="67525">
                    <a:moveTo>
                      <a:pt x="30841" y="67678"/>
                    </a:moveTo>
                    <a:lnTo>
                      <a:pt x="30841" y="61510"/>
                    </a:lnTo>
                    <a:lnTo>
                      <a:pt x="7383" y="61510"/>
                    </a:lnTo>
                    <a:lnTo>
                      <a:pt x="7383" y="38495"/>
                    </a:lnTo>
                    <a:lnTo>
                      <a:pt x="24705" y="38495"/>
                    </a:lnTo>
                    <a:lnTo>
                      <a:pt x="24705" y="32314"/>
                    </a:lnTo>
                    <a:lnTo>
                      <a:pt x="7383" y="32314"/>
                    </a:lnTo>
                    <a:lnTo>
                      <a:pt x="7383" y="6321"/>
                    </a:lnTo>
                    <a:lnTo>
                      <a:pt x="31951" y="6321"/>
                    </a:lnTo>
                    <a:lnTo>
                      <a:pt x="31951" y="152"/>
                    </a:lnTo>
                    <a:lnTo>
                      <a:pt x="144" y="152"/>
                    </a:lnTo>
                    <a:lnTo>
                      <a:pt x="144" y="67678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3C6EF57-09DE-49F2-84F0-D2AE8AD60D74}"/>
                  </a:ext>
                </a:extLst>
              </p:cNvPr>
              <p:cNvSpPr/>
              <p:nvPr/>
            </p:nvSpPr>
            <p:spPr>
              <a:xfrm flipV="1">
                <a:off x="1339537" y="5160616"/>
                <a:ext cx="27902" cy="49563"/>
              </a:xfrm>
              <a:custGeom>
                <a:avLst/>
                <a:gdLst>
                  <a:gd name="connsiteX0" fmla="*/ 146 w 27902"/>
                  <a:gd name="connsiteY0" fmla="*/ 48781 h 49563"/>
                  <a:gd name="connsiteX1" fmla="*/ 6461 w 27902"/>
                  <a:gd name="connsiteY1" fmla="*/ 48781 h 49563"/>
                  <a:gd name="connsiteX2" fmla="*/ 6461 w 27902"/>
                  <a:gd name="connsiteY2" fmla="*/ 43454 h 49563"/>
                  <a:gd name="connsiteX3" fmla="*/ 17431 w 27902"/>
                  <a:gd name="connsiteY3" fmla="*/ 49716 h 49563"/>
                  <a:gd name="connsiteX4" fmla="*/ 28048 w 27902"/>
                  <a:gd name="connsiteY4" fmla="*/ 36999 h 49563"/>
                  <a:gd name="connsiteX5" fmla="*/ 28048 w 27902"/>
                  <a:gd name="connsiteY5" fmla="*/ 152 h 49563"/>
                  <a:gd name="connsiteX6" fmla="*/ 21354 w 27902"/>
                  <a:gd name="connsiteY6" fmla="*/ 152 h 49563"/>
                  <a:gd name="connsiteX7" fmla="*/ 21354 w 27902"/>
                  <a:gd name="connsiteY7" fmla="*/ 36065 h 49563"/>
                  <a:gd name="connsiteX8" fmla="*/ 16049 w 27902"/>
                  <a:gd name="connsiteY8" fmla="*/ 44096 h 49563"/>
                  <a:gd name="connsiteX9" fmla="*/ 6839 w 27902"/>
                  <a:gd name="connsiteY9" fmla="*/ 38121 h 49563"/>
                  <a:gd name="connsiteX10" fmla="*/ 6839 w 27902"/>
                  <a:gd name="connsiteY10" fmla="*/ 152 h 49563"/>
                  <a:gd name="connsiteX11" fmla="*/ 146 w 27902"/>
                  <a:gd name="connsiteY11" fmla="*/ 152 h 49563"/>
                  <a:gd name="connsiteX12" fmla="*/ 146 w 27902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2" h="49563">
                    <a:moveTo>
                      <a:pt x="146" y="48781"/>
                    </a:moveTo>
                    <a:lnTo>
                      <a:pt x="6461" y="48781"/>
                    </a:lnTo>
                    <a:lnTo>
                      <a:pt x="6461" y="43454"/>
                    </a:lnTo>
                    <a:cubicBezTo>
                      <a:pt x="9634" y="46725"/>
                      <a:pt x="14277" y="49716"/>
                      <a:pt x="17431" y="49716"/>
                    </a:cubicBezTo>
                    <a:cubicBezTo>
                      <a:pt x="24143" y="49716"/>
                      <a:pt x="28048" y="45984"/>
                      <a:pt x="28048" y="36999"/>
                    </a:cubicBezTo>
                    <a:lnTo>
                      <a:pt x="28048" y="152"/>
                    </a:lnTo>
                    <a:lnTo>
                      <a:pt x="21354" y="152"/>
                    </a:lnTo>
                    <a:lnTo>
                      <a:pt x="21354" y="36065"/>
                    </a:lnTo>
                    <a:cubicBezTo>
                      <a:pt x="21354" y="41672"/>
                      <a:pt x="19669" y="44096"/>
                      <a:pt x="16049" y="44096"/>
                    </a:cubicBezTo>
                    <a:cubicBezTo>
                      <a:pt x="12795" y="44096"/>
                      <a:pt x="9808" y="41871"/>
                      <a:pt x="6839" y="38121"/>
                    </a:cubicBezTo>
                    <a:lnTo>
                      <a:pt x="6839" y="152"/>
                    </a:lnTo>
                    <a:lnTo>
                      <a:pt x="146" y="152"/>
                    </a:lnTo>
                    <a:lnTo>
                      <a:pt x="146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BBD034AF-2374-40D7-92F1-C1D854C7A3FD}"/>
                  </a:ext>
                </a:extLst>
              </p:cNvPr>
              <p:cNvSpPr/>
              <p:nvPr/>
            </p:nvSpPr>
            <p:spPr>
              <a:xfrm flipV="1">
                <a:off x="1378603" y="5160614"/>
                <a:ext cx="33492" cy="65469"/>
              </a:xfrm>
              <a:custGeom>
                <a:avLst/>
                <a:gdLst>
                  <a:gd name="connsiteX0" fmla="*/ 15779 w 33492"/>
                  <a:gd name="connsiteY0" fmla="*/ 36075 h 65469"/>
                  <a:gd name="connsiteX1" fmla="*/ 22863 w 33492"/>
                  <a:gd name="connsiteY1" fmla="*/ 48318 h 65469"/>
                  <a:gd name="connsiteX2" fmla="*/ 15779 w 33492"/>
                  <a:gd name="connsiteY2" fmla="*/ 60573 h 65469"/>
                  <a:gd name="connsiteX3" fmla="*/ 8720 w 33492"/>
                  <a:gd name="connsiteY3" fmla="*/ 48318 h 65469"/>
                  <a:gd name="connsiteX4" fmla="*/ 15779 w 33492"/>
                  <a:gd name="connsiteY4" fmla="*/ 36075 h 65469"/>
                  <a:gd name="connsiteX5" fmla="*/ 12810 w 33492"/>
                  <a:gd name="connsiteY5" fmla="*/ 18673 h 65469"/>
                  <a:gd name="connsiteX6" fmla="*/ 6290 w 33492"/>
                  <a:gd name="connsiteY6" fmla="*/ 12019 h 65469"/>
                  <a:gd name="connsiteX7" fmla="*/ 16907 w 33492"/>
                  <a:gd name="connsiteY7" fmla="*/ 5203 h 65469"/>
                  <a:gd name="connsiteX8" fmla="*/ 26953 w 33492"/>
                  <a:gd name="connsiteY8" fmla="*/ 12113 h 65469"/>
                  <a:gd name="connsiteX9" fmla="*/ 12810 w 33492"/>
                  <a:gd name="connsiteY9" fmla="*/ 18673 h 65469"/>
                  <a:gd name="connsiteX10" fmla="*/ 33647 w 33492"/>
                  <a:gd name="connsiteY10" fmla="*/ 59452 h 65469"/>
                  <a:gd name="connsiteX11" fmla="*/ 31695 w 33492"/>
                  <a:gd name="connsiteY11" fmla="*/ 59620 h 65469"/>
                  <a:gd name="connsiteX12" fmla="*/ 27524 w 33492"/>
                  <a:gd name="connsiteY12" fmla="*/ 57770 h 65469"/>
                  <a:gd name="connsiteX13" fmla="*/ 28999 w 33492"/>
                  <a:gd name="connsiteY13" fmla="*/ 48405 h 65469"/>
                  <a:gd name="connsiteX14" fmla="*/ 15977 w 33492"/>
                  <a:gd name="connsiteY14" fmla="*/ 31010 h 65469"/>
                  <a:gd name="connsiteX15" fmla="*/ 11515 w 33492"/>
                  <a:gd name="connsiteY15" fmla="*/ 31390 h 65469"/>
                  <a:gd name="connsiteX16" fmla="*/ 8156 w 33492"/>
                  <a:gd name="connsiteY16" fmla="*/ 28212 h 65469"/>
                  <a:gd name="connsiteX17" fmla="*/ 19882 w 33492"/>
                  <a:gd name="connsiteY17" fmla="*/ 23247 h 65469"/>
                  <a:gd name="connsiteX18" fmla="*/ 33102 w 33492"/>
                  <a:gd name="connsiteY18" fmla="*/ 11552 h 65469"/>
                  <a:gd name="connsiteX19" fmla="*/ 16715 w 33492"/>
                  <a:gd name="connsiteY19" fmla="*/ 150 h 65469"/>
                  <a:gd name="connsiteX20" fmla="*/ 155 w 33492"/>
                  <a:gd name="connsiteY20" fmla="*/ 10617 h 65469"/>
                  <a:gd name="connsiteX21" fmla="*/ 7232 w 33492"/>
                  <a:gd name="connsiteY21" fmla="*/ 20356 h 65469"/>
                  <a:gd name="connsiteX22" fmla="*/ 2014 w 33492"/>
                  <a:gd name="connsiteY22" fmla="*/ 26898 h 65469"/>
                  <a:gd name="connsiteX23" fmla="*/ 8348 w 33492"/>
                  <a:gd name="connsiteY23" fmla="*/ 33359 h 65469"/>
                  <a:gd name="connsiteX24" fmla="*/ 2584 w 33492"/>
                  <a:gd name="connsiteY24" fmla="*/ 47284 h 65469"/>
                  <a:gd name="connsiteX25" fmla="*/ 16628 w 33492"/>
                  <a:gd name="connsiteY25" fmla="*/ 65620 h 65469"/>
                  <a:gd name="connsiteX26" fmla="*/ 25472 w 33492"/>
                  <a:gd name="connsiteY26" fmla="*/ 61128 h 65469"/>
                  <a:gd name="connsiteX27" fmla="*/ 33647 w 33492"/>
                  <a:gd name="connsiteY27" fmla="*/ 65620 h 65469"/>
                  <a:gd name="connsiteX28" fmla="*/ 33647 w 33492"/>
                  <a:gd name="connsiteY28" fmla="*/ 59452 h 6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492" h="65469">
                    <a:moveTo>
                      <a:pt x="15779" y="36075"/>
                    </a:moveTo>
                    <a:cubicBezTo>
                      <a:pt x="19702" y="36075"/>
                      <a:pt x="22863" y="39066"/>
                      <a:pt x="22863" y="48318"/>
                    </a:cubicBezTo>
                    <a:cubicBezTo>
                      <a:pt x="22863" y="57576"/>
                      <a:pt x="19702" y="60573"/>
                      <a:pt x="15779" y="60573"/>
                    </a:cubicBezTo>
                    <a:cubicBezTo>
                      <a:pt x="11881" y="60573"/>
                      <a:pt x="8720" y="57576"/>
                      <a:pt x="8720" y="48318"/>
                    </a:cubicBezTo>
                    <a:cubicBezTo>
                      <a:pt x="8720" y="39066"/>
                      <a:pt x="11881" y="36075"/>
                      <a:pt x="15779" y="36075"/>
                    </a:cubicBezTo>
                    <a:moveTo>
                      <a:pt x="12810" y="18673"/>
                    </a:moveTo>
                    <a:cubicBezTo>
                      <a:pt x="8906" y="16985"/>
                      <a:pt x="6290" y="14742"/>
                      <a:pt x="6290" y="12019"/>
                    </a:cubicBezTo>
                    <a:cubicBezTo>
                      <a:pt x="6290" y="8013"/>
                      <a:pt x="9649" y="5203"/>
                      <a:pt x="16907" y="5203"/>
                    </a:cubicBezTo>
                    <a:cubicBezTo>
                      <a:pt x="24338" y="5203"/>
                      <a:pt x="26953" y="8181"/>
                      <a:pt x="26953" y="12113"/>
                    </a:cubicBezTo>
                    <a:cubicBezTo>
                      <a:pt x="26953" y="16605"/>
                      <a:pt x="18587" y="17359"/>
                      <a:pt x="12810" y="18673"/>
                    </a:cubicBezTo>
                    <a:moveTo>
                      <a:pt x="33647" y="59452"/>
                    </a:moveTo>
                    <a:cubicBezTo>
                      <a:pt x="32916" y="59620"/>
                      <a:pt x="32352" y="59620"/>
                      <a:pt x="31695" y="59620"/>
                    </a:cubicBezTo>
                    <a:cubicBezTo>
                      <a:pt x="29941" y="59620"/>
                      <a:pt x="28720" y="58904"/>
                      <a:pt x="27524" y="57770"/>
                    </a:cubicBezTo>
                    <a:cubicBezTo>
                      <a:pt x="28453" y="54779"/>
                      <a:pt x="28999" y="52330"/>
                      <a:pt x="28999" y="48405"/>
                    </a:cubicBezTo>
                    <a:cubicBezTo>
                      <a:pt x="28999" y="36243"/>
                      <a:pt x="23415" y="31010"/>
                      <a:pt x="15977" y="31010"/>
                    </a:cubicBezTo>
                    <a:cubicBezTo>
                      <a:pt x="14484" y="31010"/>
                      <a:pt x="13009" y="31390"/>
                      <a:pt x="11515" y="31390"/>
                    </a:cubicBezTo>
                    <a:cubicBezTo>
                      <a:pt x="10406" y="31109"/>
                      <a:pt x="8156" y="30088"/>
                      <a:pt x="8156" y="28212"/>
                    </a:cubicBezTo>
                    <a:cubicBezTo>
                      <a:pt x="8156" y="24761"/>
                      <a:pt x="13647" y="24549"/>
                      <a:pt x="19882" y="23247"/>
                    </a:cubicBezTo>
                    <a:cubicBezTo>
                      <a:pt x="26854" y="21751"/>
                      <a:pt x="33102" y="19514"/>
                      <a:pt x="33102" y="11552"/>
                    </a:cubicBezTo>
                    <a:cubicBezTo>
                      <a:pt x="33102" y="5203"/>
                      <a:pt x="26953" y="150"/>
                      <a:pt x="16715" y="150"/>
                    </a:cubicBezTo>
                    <a:cubicBezTo>
                      <a:pt x="5745" y="150"/>
                      <a:pt x="155" y="4256"/>
                      <a:pt x="155" y="10617"/>
                    </a:cubicBezTo>
                    <a:cubicBezTo>
                      <a:pt x="155" y="14916"/>
                      <a:pt x="2851" y="18480"/>
                      <a:pt x="7232" y="20356"/>
                    </a:cubicBezTo>
                    <a:cubicBezTo>
                      <a:pt x="4344" y="21278"/>
                      <a:pt x="2014" y="23614"/>
                      <a:pt x="2014" y="26898"/>
                    </a:cubicBezTo>
                    <a:cubicBezTo>
                      <a:pt x="2014" y="30536"/>
                      <a:pt x="5187" y="32792"/>
                      <a:pt x="8348" y="33359"/>
                    </a:cubicBezTo>
                    <a:cubicBezTo>
                      <a:pt x="4536" y="36075"/>
                      <a:pt x="2584" y="42243"/>
                      <a:pt x="2584" y="47284"/>
                    </a:cubicBezTo>
                    <a:cubicBezTo>
                      <a:pt x="2584" y="58904"/>
                      <a:pt x="8156" y="65620"/>
                      <a:pt x="16628" y="65620"/>
                    </a:cubicBezTo>
                    <a:cubicBezTo>
                      <a:pt x="19795" y="65620"/>
                      <a:pt x="23879" y="64224"/>
                      <a:pt x="25472" y="61128"/>
                    </a:cubicBezTo>
                    <a:cubicBezTo>
                      <a:pt x="26953" y="63757"/>
                      <a:pt x="29557" y="65620"/>
                      <a:pt x="33647" y="65620"/>
                    </a:cubicBezTo>
                    <a:lnTo>
                      <a:pt x="33647" y="5945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C0FC3B0-F337-4FC0-8910-642802BF48A6}"/>
                  </a:ext>
                </a:extLst>
              </p:cNvPr>
              <p:cNvSpPr/>
              <p:nvPr/>
            </p:nvSpPr>
            <p:spPr>
              <a:xfrm flipV="1">
                <a:off x="1422431" y="5142654"/>
                <a:ext cx="6693" cy="67525"/>
              </a:xfrm>
              <a:custGeom>
                <a:avLst/>
                <a:gdLst>
                  <a:gd name="connsiteX0" fmla="*/ 0 w 6693"/>
                  <a:gd name="connsiteY0" fmla="*/ 48756 h 67525"/>
                  <a:gd name="connsiteX1" fmla="*/ 6694 w 6693"/>
                  <a:gd name="connsiteY1" fmla="*/ 48756 h 67525"/>
                  <a:gd name="connsiteX2" fmla="*/ 6694 w 6693"/>
                  <a:gd name="connsiteY2" fmla="*/ 127 h 67525"/>
                  <a:gd name="connsiteX3" fmla="*/ 0 w 6693"/>
                  <a:gd name="connsiteY3" fmla="*/ 127 h 67525"/>
                  <a:gd name="connsiteX4" fmla="*/ 0 w 6693"/>
                  <a:gd name="connsiteY4" fmla="*/ 67653 h 67525"/>
                  <a:gd name="connsiteX5" fmla="*/ 6694 w 6693"/>
                  <a:gd name="connsiteY5" fmla="*/ 67653 h 67525"/>
                  <a:gd name="connsiteX6" fmla="*/ 6694 w 6693"/>
                  <a:gd name="connsiteY6" fmla="*/ 59803 h 67525"/>
                  <a:gd name="connsiteX7" fmla="*/ 0 w 6693"/>
                  <a:gd name="connsiteY7" fmla="*/ 59803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3" h="67525">
                    <a:moveTo>
                      <a:pt x="0" y="48756"/>
                    </a:moveTo>
                    <a:lnTo>
                      <a:pt x="6694" y="48756"/>
                    </a:lnTo>
                    <a:lnTo>
                      <a:pt x="6694" y="127"/>
                    </a:lnTo>
                    <a:lnTo>
                      <a:pt x="0" y="127"/>
                    </a:lnTo>
                    <a:close/>
                    <a:moveTo>
                      <a:pt x="0" y="67653"/>
                    </a:moveTo>
                    <a:lnTo>
                      <a:pt x="6694" y="67653"/>
                    </a:lnTo>
                    <a:lnTo>
                      <a:pt x="6694" y="59803"/>
                    </a:lnTo>
                    <a:lnTo>
                      <a:pt x="0" y="59803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249DBF33-91A0-4657-9A09-4A75759C40F3}"/>
                  </a:ext>
                </a:extLst>
              </p:cNvPr>
              <p:cNvSpPr/>
              <p:nvPr/>
            </p:nvSpPr>
            <p:spPr>
              <a:xfrm flipV="1">
                <a:off x="1442817" y="5160616"/>
                <a:ext cx="27908" cy="49563"/>
              </a:xfrm>
              <a:custGeom>
                <a:avLst/>
                <a:gdLst>
                  <a:gd name="connsiteX0" fmla="*/ 162 w 27908"/>
                  <a:gd name="connsiteY0" fmla="*/ 48781 h 49563"/>
                  <a:gd name="connsiteX1" fmla="*/ 6490 w 27908"/>
                  <a:gd name="connsiteY1" fmla="*/ 48781 h 49563"/>
                  <a:gd name="connsiteX2" fmla="*/ 6490 w 27908"/>
                  <a:gd name="connsiteY2" fmla="*/ 43454 h 49563"/>
                  <a:gd name="connsiteX3" fmla="*/ 17460 w 27908"/>
                  <a:gd name="connsiteY3" fmla="*/ 49716 h 49563"/>
                  <a:gd name="connsiteX4" fmla="*/ 28071 w 27908"/>
                  <a:gd name="connsiteY4" fmla="*/ 36999 h 49563"/>
                  <a:gd name="connsiteX5" fmla="*/ 28071 w 27908"/>
                  <a:gd name="connsiteY5" fmla="*/ 152 h 49563"/>
                  <a:gd name="connsiteX6" fmla="*/ 21371 w 27908"/>
                  <a:gd name="connsiteY6" fmla="*/ 152 h 49563"/>
                  <a:gd name="connsiteX7" fmla="*/ 21371 w 27908"/>
                  <a:gd name="connsiteY7" fmla="*/ 36065 h 49563"/>
                  <a:gd name="connsiteX8" fmla="*/ 16066 w 27908"/>
                  <a:gd name="connsiteY8" fmla="*/ 44096 h 49563"/>
                  <a:gd name="connsiteX9" fmla="*/ 6856 w 27908"/>
                  <a:gd name="connsiteY9" fmla="*/ 38121 h 49563"/>
                  <a:gd name="connsiteX10" fmla="*/ 6856 w 27908"/>
                  <a:gd name="connsiteY10" fmla="*/ 152 h 49563"/>
                  <a:gd name="connsiteX11" fmla="*/ 162 w 27908"/>
                  <a:gd name="connsiteY11" fmla="*/ 152 h 49563"/>
                  <a:gd name="connsiteX12" fmla="*/ 162 w 27908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8" h="49563">
                    <a:moveTo>
                      <a:pt x="162" y="48781"/>
                    </a:moveTo>
                    <a:lnTo>
                      <a:pt x="6490" y="48781"/>
                    </a:lnTo>
                    <a:lnTo>
                      <a:pt x="6490" y="43454"/>
                    </a:lnTo>
                    <a:cubicBezTo>
                      <a:pt x="9645" y="46725"/>
                      <a:pt x="14299" y="49716"/>
                      <a:pt x="17460" y="49716"/>
                    </a:cubicBezTo>
                    <a:cubicBezTo>
                      <a:pt x="24166" y="49716"/>
                      <a:pt x="28071" y="45984"/>
                      <a:pt x="28071" y="36999"/>
                    </a:cubicBezTo>
                    <a:lnTo>
                      <a:pt x="28071" y="152"/>
                    </a:lnTo>
                    <a:lnTo>
                      <a:pt x="21371" y="152"/>
                    </a:lnTo>
                    <a:lnTo>
                      <a:pt x="21371" y="36065"/>
                    </a:lnTo>
                    <a:cubicBezTo>
                      <a:pt x="21371" y="41672"/>
                      <a:pt x="19698" y="44096"/>
                      <a:pt x="16066" y="44096"/>
                    </a:cubicBezTo>
                    <a:cubicBezTo>
                      <a:pt x="12812" y="44096"/>
                      <a:pt x="9837" y="41871"/>
                      <a:pt x="6856" y="38121"/>
                    </a:cubicBezTo>
                    <a:lnTo>
                      <a:pt x="6856" y="152"/>
                    </a:lnTo>
                    <a:lnTo>
                      <a:pt x="162" y="152"/>
                    </a:lnTo>
                    <a:lnTo>
                      <a:pt x="162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54446D0-7948-4DCE-9BB4-A86B4FF136CF}"/>
                  </a:ext>
                </a:extLst>
              </p:cNvPr>
              <p:cNvSpPr/>
              <p:nvPr/>
            </p:nvSpPr>
            <p:spPr>
              <a:xfrm flipV="1">
                <a:off x="1480683" y="5160613"/>
                <a:ext cx="30139" cy="50510"/>
              </a:xfrm>
              <a:custGeom>
                <a:avLst/>
                <a:gdLst>
                  <a:gd name="connsiteX0" fmla="*/ 23060 w 30139"/>
                  <a:gd name="connsiteY0" fmla="*/ 29900 h 50510"/>
                  <a:gd name="connsiteX1" fmla="*/ 14966 w 30139"/>
                  <a:gd name="connsiteY1" fmla="*/ 45040 h 50510"/>
                  <a:gd name="connsiteX2" fmla="*/ 6878 w 30139"/>
                  <a:gd name="connsiteY2" fmla="*/ 29900 h 50510"/>
                  <a:gd name="connsiteX3" fmla="*/ 6878 w 30139"/>
                  <a:gd name="connsiteY3" fmla="*/ 24292 h 50510"/>
                  <a:gd name="connsiteX4" fmla="*/ 6878 w 30139"/>
                  <a:gd name="connsiteY4" fmla="*/ 21576 h 50510"/>
                  <a:gd name="connsiteX5" fmla="*/ 15896 w 30139"/>
                  <a:gd name="connsiteY5" fmla="*/ 5757 h 50510"/>
                  <a:gd name="connsiteX6" fmla="*/ 23990 w 30139"/>
                  <a:gd name="connsiteY6" fmla="*/ 14947 h 50510"/>
                  <a:gd name="connsiteX7" fmla="*/ 30312 w 30139"/>
                  <a:gd name="connsiteY7" fmla="*/ 14180 h 50510"/>
                  <a:gd name="connsiteX8" fmla="*/ 14966 w 30139"/>
                  <a:gd name="connsiteY8" fmla="*/ 149 h 50510"/>
                  <a:gd name="connsiteX9" fmla="*/ 172 w 30139"/>
                  <a:gd name="connsiteY9" fmla="*/ 25408 h 50510"/>
                  <a:gd name="connsiteX10" fmla="*/ 14966 w 30139"/>
                  <a:gd name="connsiteY10" fmla="*/ 50660 h 50510"/>
                  <a:gd name="connsiteX11" fmla="*/ 29754 w 30139"/>
                  <a:gd name="connsiteY11" fmla="*/ 27476 h 50510"/>
                  <a:gd name="connsiteX12" fmla="*/ 29754 w 30139"/>
                  <a:gd name="connsiteY12" fmla="*/ 24292 h 50510"/>
                  <a:gd name="connsiteX13" fmla="*/ 6878 w 30139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39" h="50510">
                    <a:moveTo>
                      <a:pt x="23060" y="29900"/>
                    </a:moveTo>
                    <a:cubicBezTo>
                      <a:pt x="22868" y="40367"/>
                      <a:pt x="21003" y="45040"/>
                      <a:pt x="14966" y="45040"/>
                    </a:cubicBezTo>
                    <a:cubicBezTo>
                      <a:pt x="10132" y="45040"/>
                      <a:pt x="6959" y="41495"/>
                      <a:pt x="6878" y="29900"/>
                    </a:cubicBezTo>
                    <a:close/>
                    <a:moveTo>
                      <a:pt x="6878" y="24292"/>
                    </a:moveTo>
                    <a:lnTo>
                      <a:pt x="6878" y="21576"/>
                    </a:lnTo>
                    <a:cubicBezTo>
                      <a:pt x="6878" y="9700"/>
                      <a:pt x="9562" y="5757"/>
                      <a:pt x="15896" y="5757"/>
                    </a:cubicBezTo>
                    <a:cubicBezTo>
                      <a:pt x="21003" y="5757"/>
                      <a:pt x="23153" y="10529"/>
                      <a:pt x="23990" y="14947"/>
                    </a:cubicBezTo>
                    <a:lnTo>
                      <a:pt x="30312" y="14180"/>
                    </a:lnTo>
                    <a:cubicBezTo>
                      <a:pt x="29295" y="6891"/>
                      <a:pt x="23804" y="149"/>
                      <a:pt x="14966" y="149"/>
                    </a:cubicBezTo>
                    <a:cubicBezTo>
                      <a:pt x="4820" y="149"/>
                      <a:pt x="172" y="7813"/>
                      <a:pt x="172" y="25408"/>
                    </a:cubicBezTo>
                    <a:cubicBezTo>
                      <a:pt x="172" y="42984"/>
                      <a:pt x="4820" y="50660"/>
                      <a:pt x="14966" y="50660"/>
                    </a:cubicBezTo>
                    <a:cubicBezTo>
                      <a:pt x="25199" y="50660"/>
                      <a:pt x="29754" y="41495"/>
                      <a:pt x="29754" y="27476"/>
                    </a:cubicBezTo>
                    <a:lnTo>
                      <a:pt x="29754" y="24292"/>
                    </a:lnTo>
                    <a:lnTo>
                      <a:pt x="6878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7D204C3-B694-480D-B902-F3DB5161AE99}"/>
                  </a:ext>
                </a:extLst>
              </p:cNvPr>
              <p:cNvSpPr/>
              <p:nvPr/>
            </p:nvSpPr>
            <p:spPr>
              <a:xfrm flipV="1">
                <a:off x="1516876" y="5160613"/>
                <a:ext cx="30139" cy="50510"/>
              </a:xfrm>
              <a:custGeom>
                <a:avLst/>
                <a:gdLst>
                  <a:gd name="connsiteX0" fmla="*/ 23066 w 30139"/>
                  <a:gd name="connsiteY0" fmla="*/ 29900 h 50510"/>
                  <a:gd name="connsiteX1" fmla="*/ 14972 w 30139"/>
                  <a:gd name="connsiteY1" fmla="*/ 45040 h 50510"/>
                  <a:gd name="connsiteX2" fmla="*/ 6884 w 30139"/>
                  <a:gd name="connsiteY2" fmla="*/ 29900 h 50510"/>
                  <a:gd name="connsiteX3" fmla="*/ 6884 w 30139"/>
                  <a:gd name="connsiteY3" fmla="*/ 24292 h 50510"/>
                  <a:gd name="connsiteX4" fmla="*/ 6884 w 30139"/>
                  <a:gd name="connsiteY4" fmla="*/ 21576 h 50510"/>
                  <a:gd name="connsiteX5" fmla="*/ 15902 w 30139"/>
                  <a:gd name="connsiteY5" fmla="*/ 5757 h 50510"/>
                  <a:gd name="connsiteX6" fmla="*/ 23996 w 30139"/>
                  <a:gd name="connsiteY6" fmla="*/ 14947 h 50510"/>
                  <a:gd name="connsiteX7" fmla="*/ 30318 w 30139"/>
                  <a:gd name="connsiteY7" fmla="*/ 14180 h 50510"/>
                  <a:gd name="connsiteX8" fmla="*/ 14972 w 30139"/>
                  <a:gd name="connsiteY8" fmla="*/ 149 h 50510"/>
                  <a:gd name="connsiteX9" fmla="*/ 178 w 30139"/>
                  <a:gd name="connsiteY9" fmla="*/ 25408 h 50510"/>
                  <a:gd name="connsiteX10" fmla="*/ 14972 w 30139"/>
                  <a:gd name="connsiteY10" fmla="*/ 50660 h 50510"/>
                  <a:gd name="connsiteX11" fmla="*/ 29772 w 30139"/>
                  <a:gd name="connsiteY11" fmla="*/ 27476 h 50510"/>
                  <a:gd name="connsiteX12" fmla="*/ 29772 w 30139"/>
                  <a:gd name="connsiteY12" fmla="*/ 24292 h 50510"/>
                  <a:gd name="connsiteX13" fmla="*/ 6884 w 30139"/>
                  <a:gd name="connsiteY13" fmla="*/ 24292 h 5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39" h="50510">
                    <a:moveTo>
                      <a:pt x="23066" y="29900"/>
                    </a:moveTo>
                    <a:cubicBezTo>
                      <a:pt x="22868" y="40367"/>
                      <a:pt x="21021" y="45040"/>
                      <a:pt x="14972" y="45040"/>
                    </a:cubicBezTo>
                    <a:cubicBezTo>
                      <a:pt x="10138" y="45040"/>
                      <a:pt x="6965" y="41495"/>
                      <a:pt x="6884" y="29900"/>
                    </a:cubicBezTo>
                    <a:close/>
                    <a:moveTo>
                      <a:pt x="6884" y="24292"/>
                    </a:moveTo>
                    <a:lnTo>
                      <a:pt x="6884" y="21576"/>
                    </a:lnTo>
                    <a:cubicBezTo>
                      <a:pt x="6884" y="9700"/>
                      <a:pt x="9568" y="5757"/>
                      <a:pt x="15902" y="5757"/>
                    </a:cubicBezTo>
                    <a:cubicBezTo>
                      <a:pt x="21021" y="5757"/>
                      <a:pt x="23153" y="10529"/>
                      <a:pt x="23996" y="14947"/>
                    </a:cubicBezTo>
                    <a:lnTo>
                      <a:pt x="30318" y="14180"/>
                    </a:lnTo>
                    <a:cubicBezTo>
                      <a:pt x="29301" y="6891"/>
                      <a:pt x="23816" y="149"/>
                      <a:pt x="14972" y="149"/>
                    </a:cubicBezTo>
                    <a:cubicBezTo>
                      <a:pt x="4826" y="149"/>
                      <a:pt x="178" y="7813"/>
                      <a:pt x="178" y="25408"/>
                    </a:cubicBezTo>
                    <a:cubicBezTo>
                      <a:pt x="178" y="42984"/>
                      <a:pt x="4826" y="50660"/>
                      <a:pt x="14972" y="50660"/>
                    </a:cubicBezTo>
                    <a:cubicBezTo>
                      <a:pt x="25198" y="50660"/>
                      <a:pt x="29772" y="41495"/>
                      <a:pt x="29772" y="27476"/>
                    </a:cubicBezTo>
                    <a:lnTo>
                      <a:pt x="29772" y="24292"/>
                    </a:lnTo>
                    <a:lnTo>
                      <a:pt x="6884" y="2429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001444C4-68D4-486B-B23C-730D90980D55}"/>
                  </a:ext>
                </a:extLst>
              </p:cNvPr>
              <p:cNvSpPr/>
              <p:nvPr/>
            </p:nvSpPr>
            <p:spPr>
              <a:xfrm flipV="1">
                <a:off x="1555949" y="5160616"/>
                <a:ext cx="19181" cy="49563"/>
              </a:xfrm>
              <a:custGeom>
                <a:avLst/>
                <a:gdLst>
                  <a:gd name="connsiteX0" fmla="*/ 181 w 19181"/>
                  <a:gd name="connsiteY0" fmla="*/ 48781 h 49563"/>
                  <a:gd name="connsiteX1" fmla="*/ 6887 w 19181"/>
                  <a:gd name="connsiteY1" fmla="*/ 48781 h 49563"/>
                  <a:gd name="connsiteX2" fmla="*/ 6887 w 19181"/>
                  <a:gd name="connsiteY2" fmla="*/ 42881 h 49563"/>
                  <a:gd name="connsiteX3" fmla="*/ 7066 w 19181"/>
                  <a:gd name="connsiteY3" fmla="*/ 42881 h 49563"/>
                  <a:gd name="connsiteX4" fmla="*/ 19363 w 19181"/>
                  <a:gd name="connsiteY4" fmla="*/ 49716 h 49563"/>
                  <a:gd name="connsiteX5" fmla="*/ 19363 w 19181"/>
                  <a:gd name="connsiteY5" fmla="*/ 43354 h 49563"/>
                  <a:gd name="connsiteX6" fmla="*/ 6887 w 19181"/>
                  <a:gd name="connsiteY6" fmla="*/ 34750 h 49563"/>
                  <a:gd name="connsiteX7" fmla="*/ 6887 w 19181"/>
                  <a:gd name="connsiteY7" fmla="*/ 152 h 49563"/>
                  <a:gd name="connsiteX8" fmla="*/ 181 w 19181"/>
                  <a:gd name="connsiteY8" fmla="*/ 152 h 49563"/>
                  <a:gd name="connsiteX9" fmla="*/ 181 w 19181"/>
                  <a:gd name="connsiteY9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1" h="49563">
                    <a:moveTo>
                      <a:pt x="181" y="48781"/>
                    </a:moveTo>
                    <a:lnTo>
                      <a:pt x="6887" y="48781"/>
                    </a:lnTo>
                    <a:lnTo>
                      <a:pt x="6887" y="42881"/>
                    </a:lnTo>
                    <a:lnTo>
                      <a:pt x="7066" y="42881"/>
                    </a:lnTo>
                    <a:cubicBezTo>
                      <a:pt x="11089" y="48781"/>
                      <a:pt x="14051" y="49716"/>
                      <a:pt x="19363" y="49716"/>
                    </a:cubicBezTo>
                    <a:lnTo>
                      <a:pt x="19363" y="43354"/>
                    </a:lnTo>
                    <a:cubicBezTo>
                      <a:pt x="14330" y="43354"/>
                      <a:pt x="10506" y="41672"/>
                      <a:pt x="6887" y="34750"/>
                    </a:cubicBezTo>
                    <a:lnTo>
                      <a:pt x="6887" y="152"/>
                    </a:lnTo>
                    <a:lnTo>
                      <a:pt x="181" y="152"/>
                    </a:lnTo>
                    <a:lnTo>
                      <a:pt x="181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F7C92BF-9063-4FE4-BA15-3858034079E3}"/>
                  </a:ext>
                </a:extLst>
              </p:cNvPr>
              <p:cNvSpPr/>
              <p:nvPr/>
            </p:nvSpPr>
            <p:spPr>
              <a:xfrm flipV="1">
                <a:off x="1582667" y="5142654"/>
                <a:ext cx="6693" cy="67525"/>
              </a:xfrm>
              <a:custGeom>
                <a:avLst/>
                <a:gdLst>
                  <a:gd name="connsiteX0" fmla="*/ 0 w 6693"/>
                  <a:gd name="connsiteY0" fmla="*/ 48756 h 67525"/>
                  <a:gd name="connsiteX1" fmla="*/ 6694 w 6693"/>
                  <a:gd name="connsiteY1" fmla="*/ 48756 h 67525"/>
                  <a:gd name="connsiteX2" fmla="*/ 6694 w 6693"/>
                  <a:gd name="connsiteY2" fmla="*/ 127 h 67525"/>
                  <a:gd name="connsiteX3" fmla="*/ 0 w 6693"/>
                  <a:gd name="connsiteY3" fmla="*/ 127 h 67525"/>
                  <a:gd name="connsiteX4" fmla="*/ 0 w 6693"/>
                  <a:gd name="connsiteY4" fmla="*/ 67653 h 67525"/>
                  <a:gd name="connsiteX5" fmla="*/ 6694 w 6693"/>
                  <a:gd name="connsiteY5" fmla="*/ 67653 h 67525"/>
                  <a:gd name="connsiteX6" fmla="*/ 6694 w 6693"/>
                  <a:gd name="connsiteY6" fmla="*/ 59803 h 67525"/>
                  <a:gd name="connsiteX7" fmla="*/ 0 w 6693"/>
                  <a:gd name="connsiteY7" fmla="*/ 59803 h 6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3" h="67525">
                    <a:moveTo>
                      <a:pt x="0" y="48756"/>
                    </a:moveTo>
                    <a:lnTo>
                      <a:pt x="6694" y="48756"/>
                    </a:lnTo>
                    <a:lnTo>
                      <a:pt x="6694" y="127"/>
                    </a:lnTo>
                    <a:lnTo>
                      <a:pt x="0" y="127"/>
                    </a:lnTo>
                    <a:close/>
                    <a:moveTo>
                      <a:pt x="0" y="67653"/>
                    </a:moveTo>
                    <a:lnTo>
                      <a:pt x="6694" y="67653"/>
                    </a:lnTo>
                    <a:lnTo>
                      <a:pt x="6694" y="59803"/>
                    </a:lnTo>
                    <a:lnTo>
                      <a:pt x="0" y="59803"/>
                    </a:lnTo>
                    <a:close/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000D9BCD-B829-494F-994E-7C1687BF4B9F}"/>
                  </a:ext>
                </a:extLst>
              </p:cNvPr>
              <p:cNvSpPr/>
              <p:nvPr/>
            </p:nvSpPr>
            <p:spPr>
              <a:xfrm flipV="1">
                <a:off x="1603037" y="5160616"/>
                <a:ext cx="27920" cy="49563"/>
              </a:xfrm>
              <a:custGeom>
                <a:avLst/>
                <a:gdLst>
                  <a:gd name="connsiteX0" fmla="*/ 188 w 27920"/>
                  <a:gd name="connsiteY0" fmla="*/ 48781 h 49563"/>
                  <a:gd name="connsiteX1" fmla="*/ 6516 w 27920"/>
                  <a:gd name="connsiteY1" fmla="*/ 48781 h 49563"/>
                  <a:gd name="connsiteX2" fmla="*/ 6516 w 27920"/>
                  <a:gd name="connsiteY2" fmla="*/ 43454 h 49563"/>
                  <a:gd name="connsiteX3" fmla="*/ 17498 w 27920"/>
                  <a:gd name="connsiteY3" fmla="*/ 49716 h 49563"/>
                  <a:gd name="connsiteX4" fmla="*/ 28109 w 27920"/>
                  <a:gd name="connsiteY4" fmla="*/ 36999 h 49563"/>
                  <a:gd name="connsiteX5" fmla="*/ 28109 w 27920"/>
                  <a:gd name="connsiteY5" fmla="*/ 152 h 49563"/>
                  <a:gd name="connsiteX6" fmla="*/ 21409 w 27920"/>
                  <a:gd name="connsiteY6" fmla="*/ 152 h 49563"/>
                  <a:gd name="connsiteX7" fmla="*/ 21409 w 27920"/>
                  <a:gd name="connsiteY7" fmla="*/ 36065 h 49563"/>
                  <a:gd name="connsiteX8" fmla="*/ 16098 w 27920"/>
                  <a:gd name="connsiteY8" fmla="*/ 44096 h 49563"/>
                  <a:gd name="connsiteX9" fmla="*/ 6882 w 27920"/>
                  <a:gd name="connsiteY9" fmla="*/ 38121 h 49563"/>
                  <a:gd name="connsiteX10" fmla="*/ 6882 w 27920"/>
                  <a:gd name="connsiteY10" fmla="*/ 152 h 49563"/>
                  <a:gd name="connsiteX11" fmla="*/ 188 w 27920"/>
                  <a:gd name="connsiteY11" fmla="*/ 152 h 49563"/>
                  <a:gd name="connsiteX12" fmla="*/ 188 w 27920"/>
                  <a:gd name="connsiteY12" fmla="*/ 48781 h 4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20" h="49563">
                    <a:moveTo>
                      <a:pt x="188" y="48781"/>
                    </a:moveTo>
                    <a:lnTo>
                      <a:pt x="6516" y="48781"/>
                    </a:lnTo>
                    <a:lnTo>
                      <a:pt x="6516" y="43454"/>
                    </a:lnTo>
                    <a:cubicBezTo>
                      <a:pt x="9677" y="46725"/>
                      <a:pt x="14325" y="49716"/>
                      <a:pt x="17498" y="49716"/>
                    </a:cubicBezTo>
                    <a:cubicBezTo>
                      <a:pt x="24192" y="49716"/>
                      <a:pt x="28109" y="45984"/>
                      <a:pt x="28109" y="36999"/>
                    </a:cubicBezTo>
                    <a:lnTo>
                      <a:pt x="28109" y="152"/>
                    </a:lnTo>
                    <a:lnTo>
                      <a:pt x="21409" y="152"/>
                    </a:lnTo>
                    <a:lnTo>
                      <a:pt x="21409" y="36065"/>
                    </a:lnTo>
                    <a:cubicBezTo>
                      <a:pt x="21409" y="41672"/>
                      <a:pt x="19736" y="44096"/>
                      <a:pt x="16098" y="44096"/>
                    </a:cubicBezTo>
                    <a:cubicBezTo>
                      <a:pt x="12850" y="44096"/>
                      <a:pt x="9863" y="41871"/>
                      <a:pt x="6882" y="38121"/>
                    </a:cubicBezTo>
                    <a:lnTo>
                      <a:pt x="6882" y="152"/>
                    </a:lnTo>
                    <a:lnTo>
                      <a:pt x="188" y="152"/>
                    </a:lnTo>
                    <a:lnTo>
                      <a:pt x="188" y="48781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18F0EA0-9730-4C3F-99D6-EAACB842C9A3}"/>
                  </a:ext>
                </a:extLst>
              </p:cNvPr>
              <p:cNvSpPr/>
              <p:nvPr/>
            </p:nvSpPr>
            <p:spPr>
              <a:xfrm flipV="1">
                <a:off x="1642121" y="5160614"/>
                <a:ext cx="33498" cy="65469"/>
              </a:xfrm>
              <a:custGeom>
                <a:avLst/>
                <a:gdLst>
                  <a:gd name="connsiteX0" fmla="*/ 15822 w 33498"/>
                  <a:gd name="connsiteY0" fmla="*/ 36075 h 65469"/>
                  <a:gd name="connsiteX1" fmla="*/ 22899 w 33498"/>
                  <a:gd name="connsiteY1" fmla="*/ 48318 h 65469"/>
                  <a:gd name="connsiteX2" fmla="*/ 15822 w 33498"/>
                  <a:gd name="connsiteY2" fmla="*/ 60573 h 65469"/>
                  <a:gd name="connsiteX3" fmla="*/ 8756 w 33498"/>
                  <a:gd name="connsiteY3" fmla="*/ 48318 h 65469"/>
                  <a:gd name="connsiteX4" fmla="*/ 15822 w 33498"/>
                  <a:gd name="connsiteY4" fmla="*/ 36075 h 65469"/>
                  <a:gd name="connsiteX5" fmla="*/ 12853 w 33498"/>
                  <a:gd name="connsiteY5" fmla="*/ 18673 h 65469"/>
                  <a:gd name="connsiteX6" fmla="*/ 6333 w 33498"/>
                  <a:gd name="connsiteY6" fmla="*/ 12019 h 65469"/>
                  <a:gd name="connsiteX7" fmla="*/ 16937 w 33498"/>
                  <a:gd name="connsiteY7" fmla="*/ 5203 h 65469"/>
                  <a:gd name="connsiteX8" fmla="*/ 27002 w 33498"/>
                  <a:gd name="connsiteY8" fmla="*/ 12113 h 65469"/>
                  <a:gd name="connsiteX9" fmla="*/ 12853 w 33498"/>
                  <a:gd name="connsiteY9" fmla="*/ 18673 h 65469"/>
                  <a:gd name="connsiteX10" fmla="*/ 33696 w 33498"/>
                  <a:gd name="connsiteY10" fmla="*/ 59452 h 65469"/>
                  <a:gd name="connsiteX11" fmla="*/ 31743 w 33498"/>
                  <a:gd name="connsiteY11" fmla="*/ 59620 h 65469"/>
                  <a:gd name="connsiteX12" fmla="*/ 27554 w 33498"/>
                  <a:gd name="connsiteY12" fmla="*/ 57770 h 65469"/>
                  <a:gd name="connsiteX13" fmla="*/ 29041 w 33498"/>
                  <a:gd name="connsiteY13" fmla="*/ 48405 h 65469"/>
                  <a:gd name="connsiteX14" fmla="*/ 16007 w 33498"/>
                  <a:gd name="connsiteY14" fmla="*/ 31010 h 65469"/>
                  <a:gd name="connsiteX15" fmla="*/ 11545 w 33498"/>
                  <a:gd name="connsiteY15" fmla="*/ 31390 h 65469"/>
                  <a:gd name="connsiteX16" fmla="*/ 8205 w 33498"/>
                  <a:gd name="connsiteY16" fmla="*/ 28212 h 65469"/>
                  <a:gd name="connsiteX17" fmla="*/ 19918 w 33498"/>
                  <a:gd name="connsiteY17" fmla="*/ 23247 h 65469"/>
                  <a:gd name="connsiteX18" fmla="*/ 33126 w 33498"/>
                  <a:gd name="connsiteY18" fmla="*/ 11552 h 65469"/>
                  <a:gd name="connsiteX19" fmla="*/ 16745 w 33498"/>
                  <a:gd name="connsiteY19" fmla="*/ 150 h 65469"/>
                  <a:gd name="connsiteX20" fmla="*/ 197 w 33498"/>
                  <a:gd name="connsiteY20" fmla="*/ 10617 h 65469"/>
                  <a:gd name="connsiteX21" fmla="*/ 7269 w 33498"/>
                  <a:gd name="connsiteY21" fmla="*/ 20356 h 65469"/>
                  <a:gd name="connsiteX22" fmla="*/ 2050 w 33498"/>
                  <a:gd name="connsiteY22" fmla="*/ 26898 h 65469"/>
                  <a:gd name="connsiteX23" fmla="*/ 8384 w 33498"/>
                  <a:gd name="connsiteY23" fmla="*/ 33359 h 65469"/>
                  <a:gd name="connsiteX24" fmla="*/ 2620 w 33498"/>
                  <a:gd name="connsiteY24" fmla="*/ 47284 h 65469"/>
                  <a:gd name="connsiteX25" fmla="*/ 16664 w 33498"/>
                  <a:gd name="connsiteY25" fmla="*/ 65620 h 65469"/>
                  <a:gd name="connsiteX26" fmla="*/ 25509 w 33498"/>
                  <a:gd name="connsiteY26" fmla="*/ 61128 h 65469"/>
                  <a:gd name="connsiteX27" fmla="*/ 33696 w 33498"/>
                  <a:gd name="connsiteY27" fmla="*/ 65620 h 65469"/>
                  <a:gd name="connsiteX28" fmla="*/ 33696 w 33498"/>
                  <a:gd name="connsiteY28" fmla="*/ 59452 h 6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498" h="65469">
                    <a:moveTo>
                      <a:pt x="15822" y="36075"/>
                    </a:moveTo>
                    <a:cubicBezTo>
                      <a:pt x="19726" y="36075"/>
                      <a:pt x="22899" y="39066"/>
                      <a:pt x="22899" y="48318"/>
                    </a:cubicBezTo>
                    <a:cubicBezTo>
                      <a:pt x="22899" y="57576"/>
                      <a:pt x="19726" y="60573"/>
                      <a:pt x="15822" y="60573"/>
                    </a:cubicBezTo>
                    <a:cubicBezTo>
                      <a:pt x="11917" y="60573"/>
                      <a:pt x="8756" y="57576"/>
                      <a:pt x="8756" y="48318"/>
                    </a:cubicBezTo>
                    <a:cubicBezTo>
                      <a:pt x="8756" y="39066"/>
                      <a:pt x="11917" y="36075"/>
                      <a:pt x="15822" y="36075"/>
                    </a:cubicBezTo>
                    <a:moveTo>
                      <a:pt x="12853" y="18673"/>
                    </a:moveTo>
                    <a:cubicBezTo>
                      <a:pt x="8936" y="16985"/>
                      <a:pt x="6333" y="14742"/>
                      <a:pt x="6333" y="12019"/>
                    </a:cubicBezTo>
                    <a:cubicBezTo>
                      <a:pt x="6333" y="8013"/>
                      <a:pt x="9692" y="5203"/>
                      <a:pt x="16937" y="5203"/>
                    </a:cubicBezTo>
                    <a:cubicBezTo>
                      <a:pt x="24387" y="5203"/>
                      <a:pt x="27002" y="8181"/>
                      <a:pt x="27002" y="12113"/>
                    </a:cubicBezTo>
                    <a:cubicBezTo>
                      <a:pt x="27002" y="16605"/>
                      <a:pt x="18611" y="17359"/>
                      <a:pt x="12853" y="18673"/>
                    </a:cubicBezTo>
                    <a:moveTo>
                      <a:pt x="33696" y="59452"/>
                    </a:moveTo>
                    <a:cubicBezTo>
                      <a:pt x="32946" y="59620"/>
                      <a:pt x="32388" y="59620"/>
                      <a:pt x="31743" y="59620"/>
                    </a:cubicBezTo>
                    <a:cubicBezTo>
                      <a:pt x="29977" y="59620"/>
                      <a:pt x="28756" y="58904"/>
                      <a:pt x="27554" y="57770"/>
                    </a:cubicBezTo>
                    <a:cubicBezTo>
                      <a:pt x="28490" y="54779"/>
                      <a:pt x="29041" y="52330"/>
                      <a:pt x="29041" y="48405"/>
                    </a:cubicBezTo>
                    <a:cubicBezTo>
                      <a:pt x="29041" y="36243"/>
                      <a:pt x="23451" y="31010"/>
                      <a:pt x="16007" y="31010"/>
                    </a:cubicBezTo>
                    <a:cubicBezTo>
                      <a:pt x="14520" y="31010"/>
                      <a:pt x="13045" y="31390"/>
                      <a:pt x="11545" y="31390"/>
                    </a:cubicBezTo>
                    <a:cubicBezTo>
                      <a:pt x="10430" y="31109"/>
                      <a:pt x="8205" y="30088"/>
                      <a:pt x="8205" y="28212"/>
                    </a:cubicBezTo>
                    <a:cubicBezTo>
                      <a:pt x="8205" y="24761"/>
                      <a:pt x="13683" y="24549"/>
                      <a:pt x="19918" y="23247"/>
                    </a:cubicBezTo>
                    <a:cubicBezTo>
                      <a:pt x="26891" y="21751"/>
                      <a:pt x="33126" y="19514"/>
                      <a:pt x="33126" y="11552"/>
                    </a:cubicBezTo>
                    <a:cubicBezTo>
                      <a:pt x="33126" y="5203"/>
                      <a:pt x="27002" y="150"/>
                      <a:pt x="16745" y="150"/>
                    </a:cubicBezTo>
                    <a:cubicBezTo>
                      <a:pt x="5781" y="150"/>
                      <a:pt x="197" y="4256"/>
                      <a:pt x="197" y="10617"/>
                    </a:cubicBezTo>
                    <a:cubicBezTo>
                      <a:pt x="197" y="14916"/>
                      <a:pt x="2887" y="18480"/>
                      <a:pt x="7269" y="20356"/>
                    </a:cubicBezTo>
                    <a:cubicBezTo>
                      <a:pt x="4374" y="21278"/>
                      <a:pt x="2050" y="23614"/>
                      <a:pt x="2050" y="26898"/>
                    </a:cubicBezTo>
                    <a:cubicBezTo>
                      <a:pt x="2050" y="30536"/>
                      <a:pt x="5223" y="32792"/>
                      <a:pt x="8384" y="33359"/>
                    </a:cubicBezTo>
                    <a:cubicBezTo>
                      <a:pt x="4566" y="36075"/>
                      <a:pt x="2620" y="42243"/>
                      <a:pt x="2620" y="47284"/>
                    </a:cubicBezTo>
                    <a:cubicBezTo>
                      <a:pt x="2620" y="58904"/>
                      <a:pt x="8205" y="65620"/>
                      <a:pt x="16664" y="65620"/>
                    </a:cubicBezTo>
                    <a:cubicBezTo>
                      <a:pt x="19844" y="65620"/>
                      <a:pt x="23922" y="64224"/>
                      <a:pt x="25509" y="61128"/>
                    </a:cubicBezTo>
                    <a:cubicBezTo>
                      <a:pt x="27002" y="63757"/>
                      <a:pt x="29593" y="65620"/>
                      <a:pt x="33696" y="65620"/>
                    </a:cubicBezTo>
                    <a:lnTo>
                      <a:pt x="33696" y="59452"/>
                    </a:lnTo>
                  </a:path>
                </a:pathLst>
              </a:custGeom>
              <a:grpFill/>
              <a:ln w="61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2CA0AC6-8D57-48C6-B624-15B7EBBB1CC8}"/>
                </a:ext>
              </a:extLst>
            </p:cNvPr>
            <p:cNvSpPr/>
            <p:nvPr/>
          </p:nvSpPr>
          <p:spPr>
            <a:xfrm flipV="1">
              <a:off x="182580" y="6288677"/>
              <a:ext cx="480756" cy="483304"/>
            </a:xfrm>
            <a:custGeom>
              <a:avLst/>
              <a:gdLst>
                <a:gd name="connsiteX0" fmla="*/ 71 w 480756"/>
                <a:gd name="connsiteY0" fmla="*/ 241725 h 483304"/>
                <a:gd name="connsiteX1" fmla="*/ 240449 w 480756"/>
                <a:gd name="connsiteY1" fmla="*/ 483368 h 483304"/>
                <a:gd name="connsiteX2" fmla="*/ 480827 w 480756"/>
                <a:gd name="connsiteY2" fmla="*/ 241725 h 483304"/>
                <a:gd name="connsiteX3" fmla="*/ 240449 w 480756"/>
                <a:gd name="connsiteY3" fmla="*/ 63 h 483304"/>
                <a:gd name="connsiteX4" fmla="*/ 71 w 480756"/>
                <a:gd name="connsiteY4" fmla="*/ 241725 h 48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56" h="483304">
                  <a:moveTo>
                    <a:pt x="71" y="241725"/>
                  </a:moveTo>
                  <a:cubicBezTo>
                    <a:pt x="71" y="374970"/>
                    <a:pt x="107899" y="483368"/>
                    <a:pt x="240449" y="483368"/>
                  </a:cubicBezTo>
                  <a:cubicBezTo>
                    <a:pt x="373000" y="483368"/>
                    <a:pt x="480827" y="374970"/>
                    <a:pt x="480827" y="241725"/>
                  </a:cubicBezTo>
                  <a:cubicBezTo>
                    <a:pt x="480827" y="108480"/>
                    <a:pt x="373000" y="63"/>
                    <a:pt x="240449" y="63"/>
                  </a:cubicBezTo>
                  <a:cubicBezTo>
                    <a:pt x="107899" y="63"/>
                    <a:pt x="71" y="108480"/>
                    <a:pt x="71" y="241725"/>
                  </a:cubicBezTo>
                </a:path>
              </a:pathLst>
            </a:custGeom>
            <a:solidFill>
              <a:srgbClr val="FFFFFF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BE11CD-0770-4025-AD4E-EC1B50FDB520}"/>
                </a:ext>
              </a:extLst>
            </p:cNvPr>
            <p:cNvSpPr/>
            <p:nvPr/>
          </p:nvSpPr>
          <p:spPr>
            <a:xfrm flipV="1">
              <a:off x="230017" y="6674068"/>
              <a:ext cx="392513" cy="104435"/>
            </a:xfrm>
            <a:custGeom>
              <a:avLst/>
              <a:gdLst>
                <a:gd name="connsiteX0" fmla="*/ 193137 w 392513"/>
                <a:gd name="connsiteY0" fmla="*/ 710 h 104435"/>
                <a:gd name="connsiteX1" fmla="*/ 110 w 392513"/>
                <a:gd name="connsiteY1" fmla="*/ 95774 h 104435"/>
                <a:gd name="connsiteX2" fmla="*/ 110 w 392513"/>
                <a:gd name="connsiteY2" fmla="*/ 87 h 104435"/>
                <a:gd name="connsiteX3" fmla="*/ 392623 w 392513"/>
                <a:gd name="connsiteY3" fmla="*/ 87 h 104435"/>
                <a:gd name="connsiteX4" fmla="*/ 392623 w 392513"/>
                <a:gd name="connsiteY4" fmla="*/ 104522 h 104435"/>
                <a:gd name="connsiteX5" fmla="*/ 193137 w 392513"/>
                <a:gd name="connsiteY5" fmla="*/ 710 h 10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513" h="104435">
                  <a:moveTo>
                    <a:pt x="193137" y="710"/>
                  </a:moveTo>
                  <a:cubicBezTo>
                    <a:pt x="114761" y="710"/>
                    <a:pt x="44894" y="37962"/>
                    <a:pt x="110" y="95774"/>
                  </a:cubicBezTo>
                  <a:lnTo>
                    <a:pt x="110" y="87"/>
                  </a:lnTo>
                  <a:lnTo>
                    <a:pt x="392623" y="87"/>
                  </a:lnTo>
                  <a:lnTo>
                    <a:pt x="392623" y="104522"/>
                  </a:lnTo>
                  <a:cubicBezTo>
                    <a:pt x="348272" y="41744"/>
                    <a:pt x="275387" y="710"/>
                    <a:pt x="193137" y="710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B779C9E-FEA3-461F-981D-BF359248E43D}"/>
                </a:ext>
              </a:extLst>
            </p:cNvPr>
            <p:cNvSpPr/>
            <p:nvPr/>
          </p:nvSpPr>
          <p:spPr>
            <a:xfrm flipV="1">
              <a:off x="195179" y="6294635"/>
              <a:ext cx="233529" cy="158640"/>
            </a:xfrm>
            <a:custGeom>
              <a:avLst/>
              <a:gdLst>
                <a:gd name="connsiteX0" fmla="*/ 233640 w 233529"/>
                <a:gd name="connsiteY0" fmla="*/ 113650 h 158640"/>
                <a:gd name="connsiteX1" fmla="*/ 174836 w 233529"/>
                <a:gd name="connsiteY1" fmla="*/ 158684 h 158640"/>
                <a:gd name="connsiteX2" fmla="*/ 110 w 233529"/>
                <a:gd name="connsiteY2" fmla="*/ 44 h 158640"/>
                <a:gd name="connsiteX3" fmla="*/ 102955 w 233529"/>
                <a:gd name="connsiteY3" fmla="*/ 69912 h 158640"/>
                <a:gd name="connsiteX4" fmla="*/ 233640 w 233529"/>
                <a:gd name="connsiteY4" fmla="*/ 113650 h 1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529" h="158640">
                  <a:moveTo>
                    <a:pt x="233640" y="113650"/>
                  </a:moveTo>
                  <a:cubicBezTo>
                    <a:pt x="215884" y="130074"/>
                    <a:pt x="196299" y="145214"/>
                    <a:pt x="174836" y="158684"/>
                  </a:cubicBezTo>
                  <a:cubicBezTo>
                    <a:pt x="92847" y="140005"/>
                    <a:pt x="26649" y="79115"/>
                    <a:pt x="110" y="44"/>
                  </a:cubicBezTo>
                  <a:cubicBezTo>
                    <a:pt x="15127" y="13657"/>
                    <a:pt x="51025" y="43551"/>
                    <a:pt x="102955" y="69912"/>
                  </a:cubicBezTo>
                  <a:cubicBezTo>
                    <a:pt x="136727" y="87052"/>
                    <a:pt x="181102" y="104498"/>
                    <a:pt x="233640" y="113650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1C49A1-0411-455B-9D45-C6B506463DA3}"/>
                </a:ext>
              </a:extLst>
            </p:cNvPr>
            <p:cNvSpPr/>
            <p:nvPr/>
          </p:nvSpPr>
          <p:spPr>
            <a:xfrm flipV="1">
              <a:off x="444771" y="6289668"/>
              <a:ext cx="123526" cy="48261"/>
            </a:xfrm>
            <a:custGeom>
              <a:avLst/>
              <a:gdLst>
                <a:gd name="connsiteX0" fmla="*/ 123660 w 123526"/>
                <a:gd name="connsiteY0" fmla="*/ 25 h 48261"/>
                <a:gd name="connsiteX1" fmla="*/ 133 w 123526"/>
                <a:gd name="connsiteY1" fmla="*/ 48286 h 48261"/>
                <a:gd name="connsiteX2" fmla="*/ 57127 w 123526"/>
                <a:gd name="connsiteY2" fmla="*/ 4816 h 48261"/>
                <a:gd name="connsiteX3" fmla="*/ 123660 w 123526"/>
                <a:gd name="connsiteY3" fmla="*/ 25 h 4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26" h="48261">
                  <a:moveTo>
                    <a:pt x="123660" y="25"/>
                  </a:moveTo>
                  <a:cubicBezTo>
                    <a:pt x="88704" y="26760"/>
                    <a:pt x="46287" y="44099"/>
                    <a:pt x="133" y="48286"/>
                  </a:cubicBezTo>
                  <a:cubicBezTo>
                    <a:pt x="21087" y="34822"/>
                    <a:pt x="40046" y="20236"/>
                    <a:pt x="57127" y="4816"/>
                  </a:cubicBezTo>
                  <a:cubicBezTo>
                    <a:pt x="78429" y="4916"/>
                    <a:pt x="100647" y="3458"/>
                    <a:pt x="123660" y="25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E8F481E-D708-45B6-A5C5-87491E76E021}"/>
                </a:ext>
              </a:extLst>
            </p:cNvPr>
            <p:cNvSpPr/>
            <p:nvPr/>
          </p:nvSpPr>
          <p:spPr>
            <a:xfrm flipV="1">
              <a:off x="373962" y="6288678"/>
              <a:ext cx="118556" cy="50068"/>
            </a:xfrm>
            <a:custGeom>
              <a:avLst/>
              <a:gdLst>
                <a:gd name="connsiteX0" fmla="*/ 118677 w 118556"/>
                <a:gd name="connsiteY0" fmla="*/ 5527 h 50068"/>
                <a:gd name="connsiteX1" fmla="*/ 58733 w 118556"/>
                <a:gd name="connsiteY1" fmla="*/ 49795 h 50068"/>
                <a:gd name="connsiteX2" fmla="*/ 46821 w 118556"/>
                <a:gd name="connsiteY2" fmla="*/ 50094 h 50068"/>
                <a:gd name="connsiteX3" fmla="*/ 121 w 118556"/>
                <a:gd name="connsiteY3" fmla="*/ 45508 h 50068"/>
                <a:gd name="connsiteX4" fmla="*/ 58057 w 118556"/>
                <a:gd name="connsiteY4" fmla="*/ 26 h 50068"/>
                <a:gd name="connsiteX5" fmla="*/ 118677 w 118556"/>
                <a:gd name="connsiteY5" fmla="*/ 5527 h 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56" h="50068">
                  <a:moveTo>
                    <a:pt x="118677" y="5527"/>
                  </a:moveTo>
                  <a:cubicBezTo>
                    <a:pt x="100753" y="21309"/>
                    <a:pt x="80809" y="36169"/>
                    <a:pt x="58733" y="49795"/>
                  </a:cubicBezTo>
                  <a:cubicBezTo>
                    <a:pt x="54785" y="49994"/>
                    <a:pt x="50806" y="50094"/>
                    <a:pt x="46821" y="50094"/>
                  </a:cubicBezTo>
                  <a:cubicBezTo>
                    <a:pt x="30843" y="50094"/>
                    <a:pt x="15231" y="48511"/>
                    <a:pt x="121" y="45508"/>
                  </a:cubicBezTo>
                  <a:cubicBezTo>
                    <a:pt x="20685" y="32237"/>
                    <a:pt x="40065" y="16985"/>
                    <a:pt x="58057" y="26"/>
                  </a:cubicBezTo>
                  <a:cubicBezTo>
                    <a:pt x="77252" y="3122"/>
                    <a:pt x="97493" y="5091"/>
                    <a:pt x="118677" y="5527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FD12727-93CC-4E2C-8872-183EA41C3CA2}"/>
                </a:ext>
              </a:extLst>
            </p:cNvPr>
            <p:cNvSpPr/>
            <p:nvPr/>
          </p:nvSpPr>
          <p:spPr>
            <a:xfrm flipV="1">
              <a:off x="559660" y="6398009"/>
              <a:ext cx="103743" cy="278405"/>
            </a:xfrm>
            <a:custGeom>
              <a:avLst/>
              <a:gdLst>
                <a:gd name="connsiteX0" fmla="*/ 132 w 103743"/>
                <a:gd name="connsiteY0" fmla="*/ 278471 h 278405"/>
                <a:gd name="connsiteX1" fmla="*/ 54845 w 103743"/>
                <a:gd name="connsiteY1" fmla="*/ 87 h 278405"/>
                <a:gd name="connsiteX2" fmla="*/ 103875 w 103743"/>
                <a:gd name="connsiteY2" fmla="*/ 146185 h 278405"/>
                <a:gd name="connsiteX3" fmla="*/ 68213 w 103743"/>
                <a:gd name="connsiteY3" fmla="*/ 272689 h 278405"/>
                <a:gd name="connsiteX4" fmla="*/ 132 w 103743"/>
                <a:gd name="connsiteY4" fmla="*/ 278471 h 27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43" h="278405">
                  <a:moveTo>
                    <a:pt x="132" y="278471"/>
                  </a:moveTo>
                  <a:cubicBezTo>
                    <a:pt x="64334" y="187917"/>
                    <a:pt x="79066" y="82977"/>
                    <a:pt x="54845" y="87"/>
                  </a:cubicBezTo>
                  <a:cubicBezTo>
                    <a:pt x="85592" y="40678"/>
                    <a:pt x="103875" y="91326"/>
                    <a:pt x="103875" y="146185"/>
                  </a:cubicBezTo>
                  <a:cubicBezTo>
                    <a:pt x="103875" y="192540"/>
                    <a:pt x="90823" y="235885"/>
                    <a:pt x="68213" y="272689"/>
                  </a:cubicBezTo>
                  <a:cubicBezTo>
                    <a:pt x="45146" y="276951"/>
                    <a:pt x="22369" y="278714"/>
                    <a:pt x="132" y="278471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FD907D-F0AD-4CFD-B901-256F791577E7}"/>
                </a:ext>
              </a:extLst>
            </p:cNvPr>
            <p:cNvSpPr/>
            <p:nvPr/>
          </p:nvSpPr>
          <p:spPr>
            <a:xfrm flipV="1">
              <a:off x="438491" y="6337753"/>
              <a:ext cx="112197" cy="62940"/>
            </a:xfrm>
            <a:custGeom>
              <a:avLst/>
              <a:gdLst>
                <a:gd name="connsiteX0" fmla="*/ 61554 w 112197"/>
                <a:gd name="connsiteY0" fmla="*/ 62983 h 62940"/>
                <a:gd name="connsiteX1" fmla="*/ 122 w 112197"/>
                <a:gd name="connsiteY1" fmla="*/ 57992 h 62940"/>
                <a:gd name="connsiteX2" fmla="*/ 50051 w 112197"/>
                <a:gd name="connsiteY2" fmla="*/ 43 h 62940"/>
                <a:gd name="connsiteX3" fmla="*/ 112319 w 112197"/>
                <a:gd name="connsiteY3" fmla="*/ 7133 h 62940"/>
                <a:gd name="connsiteX4" fmla="*/ 61554 w 112197"/>
                <a:gd name="connsiteY4" fmla="*/ 62983 h 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97" h="62940">
                  <a:moveTo>
                    <a:pt x="61554" y="62983"/>
                  </a:moveTo>
                  <a:cubicBezTo>
                    <a:pt x="40091" y="62777"/>
                    <a:pt x="19577" y="60970"/>
                    <a:pt x="122" y="57992"/>
                  </a:cubicBezTo>
                  <a:cubicBezTo>
                    <a:pt x="18306" y="40360"/>
                    <a:pt x="35021" y="20946"/>
                    <a:pt x="50051" y="43"/>
                  </a:cubicBezTo>
                  <a:cubicBezTo>
                    <a:pt x="70187" y="3899"/>
                    <a:pt x="90987" y="6385"/>
                    <a:pt x="112319" y="7133"/>
                  </a:cubicBezTo>
                  <a:cubicBezTo>
                    <a:pt x="97810" y="26597"/>
                    <a:pt x="80940" y="45344"/>
                    <a:pt x="61554" y="62983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B69D593-A722-498A-BC23-2691DB6FC491}"/>
                </a:ext>
              </a:extLst>
            </p:cNvPr>
            <p:cNvSpPr/>
            <p:nvPr/>
          </p:nvSpPr>
          <p:spPr>
            <a:xfrm flipV="1">
              <a:off x="506817" y="6337774"/>
              <a:ext cx="117601" cy="60753"/>
            </a:xfrm>
            <a:custGeom>
              <a:avLst/>
              <a:gdLst>
                <a:gd name="connsiteX0" fmla="*/ 49669 w 117601"/>
                <a:gd name="connsiteY0" fmla="*/ 5099 h 60753"/>
                <a:gd name="connsiteX1" fmla="*/ 117733 w 117601"/>
                <a:gd name="connsiteY1" fmla="*/ 33 h 60753"/>
                <a:gd name="connsiteX2" fmla="*/ 68926 w 117601"/>
                <a:gd name="connsiteY2" fmla="*/ 54830 h 60753"/>
                <a:gd name="connsiteX3" fmla="*/ 131 w 117601"/>
                <a:gd name="connsiteY3" fmla="*/ 60787 h 60753"/>
                <a:gd name="connsiteX4" fmla="*/ 49669 w 117601"/>
                <a:gd name="connsiteY4" fmla="*/ 5099 h 6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01" h="60753">
                  <a:moveTo>
                    <a:pt x="49669" y="5099"/>
                  </a:moveTo>
                  <a:cubicBezTo>
                    <a:pt x="71894" y="5529"/>
                    <a:pt x="94646" y="3996"/>
                    <a:pt x="117733" y="33"/>
                  </a:cubicBezTo>
                  <a:cubicBezTo>
                    <a:pt x="104296" y="20700"/>
                    <a:pt x="87822" y="39192"/>
                    <a:pt x="68926" y="54830"/>
                  </a:cubicBezTo>
                  <a:cubicBezTo>
                    <a:pt x="45108" y="58818"/>
                    <a:pt x="22145" y="60637"/>
                    <a:pt x="131" y="60787"/>
                  </a:cubicBezTo>
                  <a:cubicBezTo>
                    <a:pt x="19015" y="43161"/>
                    <a:pt x="35483" y="24457"/>
                    <a:pt x="49669" y="5099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9DAAB23-ADAD-45FF-8134-986DCDB9777D}"/>
                </a:ext>
              </a:extLst>
            </p:cNvPr>
            <p:cNvSpPr/>
            <p:nvPr/>
          </p:nvSpPr>
          <p:spPr>
            <a:xfrm flipV="1">
              <a:off x="186336" y="6405771"/>
              <a:ext cx="380730" cy="366208"/>
            </a:xfrm>
            <a:custGeom>
              <a:avLst/>
              <a:gdLst>
                <a:gd name="connsiteX0" fmla="*/ 300306 w 380730"/>
                <a:gd name="connsiteY0" fmla="*/ 366311 h 366208"/>
                <a:gd name="connsiteX1" fmla="*/ 134083 w 380730"/>
                <a:gd name="connsiteY1" fmla="*/ 300878 h 366208"/>
                <a:gd name="connsiteX2" fmla="*/ 616 w 380730"/>
                <a:gd name="connsiteY2" fmla="*/ 199023 h 366208"/>
                <a:gd name="connsiteX3" fmla="*/ 120 w 380730"/>
                <a:gd name="connsiteY3" fmla="*/ 199484 h 366208"/>
                <a:gd name="connsiteX4" fmla="*/ 236829 w 380730"/>
                <a:gd name="connsiteY4" fmla="*/ 102 h 366208"/>
                <a:gd name="connsiteX5" fmla="*/ 368407 w 380730"/>
                <a:gd name="connsiteY5" fmla="*/ 39616 h 366208"/>
                <a:gd name="connsiteX6" fmla="*/ 367886 w 380730"/>
                <a:gd name="connsiteY6" fmla="*/ 39809 h 366208"/>
                <a:gd name="connsiteX7" fmla="*/ 300306 w 380730"/>
                <a:gd name="connsiteY7" fmla="*/ 366311 h 36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730" h="366208">
                  <a:moveTo>
                    <a:pt x="300306" y="366311"/>
                  </a:moveTo>
                  <a:cubicBezTo>
                    <a:pt x="235366" y="353439"/>
                    <a:pt x="177790" y="326585"/>
                    <a:pt x="134083" y="300878"/>
                  </a:cubicBezTo>
                  <a:cubicBezTo>
                    <a:pt x="53402" y="253421"/>
                    <a:pt x="1124" y="199546"/>
                    <a:pt x="616" y="199023"/>
                  </a:cubicBezTo>
                  <a:lnTo>
                    <a:pt x="120" y="199484"/>
                  </a:lnTo>
                  <a:cubicBezTo>
                    <a:pt x="20076" y="86320"/>
                    <a:pt x="118626" y="102"/>
                    <a:pt x="236829" y="102"/>
                  </a:cubicBezTo>
                  <a:cubicBezTo>
                    <a:pt x="285357" y="102"/>
                    <a:pt x="330570" y="14644"/>
                    <a:pt x="368407" y="39616"/>
                  </a:cubicBezTo>
                  <a:lnTo>
                    <a:pt x="367886" y="39809"/>
                  </a:lnTo>
                  <a:cubicBezTo>
                    <a:pt x="396916" y="119260"/>
                    <a:pt x="378373" y="255683"/>
                    <a:pt x="300306" y="366311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12DCD2F-9A7C-4E50-94BD-EC4520DE5860}"/>
                </a:ext>
              </a:extLst>
            </p:cNvPr>
            <p:cNvSpPr/>
            <p:nvPr/>
          </p:nvSpPr>
          <p:spPr>
            <a:xfrm flipV="1">
              <a:off x="491379" y="6398104"/>
              <a:ext cx="129371" cy="330526"/>
            </a:xfrm>
            <a:custGeom>
              <a:avLst/>
              <a:gdLst>
                <a:gd name="connsiteX0" fmla="*/ 62759 w 129371"/>
                <a:gd name="connsiteY0" fmla="*/ 330622 h 330526"/>
                <a:gd name="connsiteX1" fmla="*/ 131 w 129371"/>
                <a:gd name="connsiteY1" fmla="*/ 323887 h 330526"/>
                <a:gd name="connsiteX2" fmla="*/ 54069 w 129371"/>
                <a:gd name="connsiteY2" fmla="*/ 220797 h 330526"/>
                <a:gd name="connsiteX3" fmla="*/ 68981 w 129371"/>
                <a:gd name="connsiteY3" fmla="*/ 95 h 330526"/>
                <a:gd name="connsiteX4" fmla="*/ 115030 w 129371"/>
                <a:gd name="connsiteY4" fmla="*/ 42188 h 330526"/>
                <a:gd name="connsiteX5" fmla="*/ 62759 w 129371"/>
                <a:gd name="connsiteY5" fmla="*/ 330622 h 33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71" h="330526">
                  <a:moveTo>
                    <a:pt x="62759" y="330622"/>
                  </a:moveTo>
                  <a:cubicBezTo>
                    <a:pt x="41321" y="330061"/>
                    <a:pt x="20372" y="327656"/>
                    <a:pt x="131" y="323887"/>
                  </a:cubicBezTo>
                  <a:cubicBezTo>
                    <a:pt x="22151" y="292479"/>
                    <a:pt x="40391" y="257806"/>
                    <a:pt x="54069" y="220797"/>
                  </a:cubicBezTo>
                  <a:cubicBezTo>
                    <a:pt x="83323" y="141664"/>
                    <a:pt x="88777" y="59708"/>
                    <a:pt x="68981" y="95"/>
                  </a:cubicBezTo>
                  <a:cubicBezTo>
                    <a:pt x="86087" y="12089"/>
                    <a:pt x="101569" y="26245"/>
                    <a:pt x="115030" y="42188"/>
                  </a:cubicBezTo>
                  <a:cubicBezTo>
                    <a:pt x="144079" y="126237"/>
                    <a:pt x="130747" y="236498"/>
                    <a:pt x="62759" y="330622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9C06AA4-6A54-46F8-9EE1-966CE1AD8853}"/>
                </a:ext>
              </a:extLst>
            </p:cNvPr>
            <p:cNvSpPr/>
            <p:nvPr/>
          </p:nvSpPr>
          <p:spPr>
            <a:xfrm flipV="1">
              <a:off x="182651" y="6343621"/>
              <a:ext cx="300917" cy="224191"/>
            </a:xfrm>
            <a:custGeom>
              <a:avLst/>
              <a:gdLst>
                <a:gd name="connsiteX0" fmla="*/ 301037 w 300917"/>
                <a:gd name="connsiteY0" fmla="*/ 166196 h 224191"/>
                <a:gd name="connsiteX1" fmla="*/ 250402 w 300917"/>
                <a:gd name="connsiteY1" fmla="*/ 224251 h 224191"/>
                <a:gd name="connsiteX2" fmla="*/ 117721 w 300917"/>
                <a:gd name="connsiteY2" fmla="*/ 180432 h 224191"/>
                <a:gd name="connsiteX3" fmla="*/ 9868 w 300917"/>
                <a:gd name="connsiteY3" fmla="*/ 105698 h 224191"/>
                <a:gd name="connsiteX4" fmla="*/ 119 w 300917"/>
                <a:gd name="connsiteY4" fmla="*/ 37555 h 224191"/>
                <a:gd name="connsiteX5" fmla="*/ 3020 w 300917"/>
                <a:gd name="connsiteY5" fmla="*/ 60 h 224191"/>
                <a:gd name="connsiteX6" fmla="*/ 135347 w 300917"/>
                <a:gd name="connsiteY6" fmla="*/ 100576 h 224191"/>
                <a:gd name="connsiteX7" fmla="*/ 301037 w 300917"/>
                <a:gd name="connsiteY7" fmla="*/ 166196 h 22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917" h="224191">
                  <a:moveTo>
                    <a:pt x="301037" y="166196"/>
                  </a:moveTo>
                  <a:cubicBezTo>
                    <a:pt x="286243" y="186657"/>
                    <a:pt x="269404" y="206183"/>
                    <a:pt x="250402" y="224251"/>
                  </a:cubicBezTo>
                  <a:cubicBezTo>
                    <a:pt x="196959" y="215367"/>
                    <a:pt x="151858" y="197747"/>
                    <a:pt x="117721" y="180432"/>
                  </a:cubicBezTo>
                  <a:cubicBezTo>
                    <a:pt x="57014" y="149641"/>
                    <a:pt x="18458" y="114016"/>
                    <a:pt x="9868" y="105698"/>
                  </a:cubicBezTo>
                  <a:cubicBezTo>
                    <a:pt x="3547" y="84072"/>
                    <a:pt x="119" y="61200"/>
                    <a:pt x="119" y="37555"/>
                  </a:cubicBezTo>
                  <a:cubicBezTo>
                    <a:pt x="119" y="24801"/>
                    <a:pt x="1123" y="12278"/>
                    <a:pt x="3020" y="60"/>
                  </a:cubicBezTo>
                  <a:cubicBezTo>
                    <a:pt x="13339" y="10315"/>
                    <a:pt x="62995" y="58010"/>
                    <a:pt x="135347" y="100576"/>
                  </a:cubicBezTo>
                  <a:cubicBezTo>
                    <a:pt x="178973" y="126252"/>
                    <a:pt x="236314" y="153043"/>
                    <a:pt x="301037" y="166196"/>
                  </a:cubicBezTo>
                </a:path>
              </a:pathLst>
            </a:custGeom>
            <a:noFill/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850101F-4EED-4226-BF10-6A50342723E4}"/>
                </a:ext>
              </a:extLst>
            </p:cNvPr>
            <p:cNvSpPr/>
            <p:nvPr/>
          </p:nvSpPr>
          <p:spPr>
            <a:xfrm flipV="1">
              <a:off x="487370" y="6321272"/>
              <a:ext cx="25168" cy="25308"/>
            </a:xfrm>
            <a:custGeom>
              <a:avLst/>
              <a:gdLst>
                <a:gd name="connsiteX0" fmla="*/ 120 w 25168"/>
                <a:gd name="connsiteY0" fmla="*/ 12686 h 25308"/>
                <a:gd name="connsiteX1" fmla="*/ 12707 w 25168"/>
                <a:gd name="connsiteY1" fmla="*/ 32 h 25308"/>
                <a:gd name="connsiteX2" fmla="*/ 25289 w 25168"/>
                <a:gd name="connsiteY2" fmla="*/ 12686 h 25308"/>
                <a:gd name="connsiteX3" fmla="*/ 12707 w 25168"/>
                <a:gd name="connsiteY3" fmla="*/ 25340 h 25308"/>
                <a:gd name="connsiteX4" fmla="*/ 120 w 25168"/>
                <a:gd name="connsiteY4" fmla="*/ 12686 h 2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8" h="25308">
                  <a:moveTo>
                    <a:pt x="120" y="12686"/>
                  </a:moveTo>
                  <a:cubicBezTo>
                    <a:pt x="120" y="5708"/>
                    <a:pt x="5772" y="32"/>
                    <a:pt x="12707" y="32"/>
                  </a:cubicBezTo>
                  <a:cubicBezTo>
                    <a:pt x="19643" y="32"/>
                    <a:pt x="25289" y="5708"/>
                    <a:pt x="25289" y="12686"/>
                  </a:cubicBezTo>
                  <a:cubicBezTo>
                    <a:pt x="25289" y="19658"/>
                    <a:pt x="19643" y="25340"/>
                    <a:pt x="12707" y="25340"/>
                  </a:cubicBezTo>
                  <a:cubicBezTo>
                    <a:pt x="5772" y="25340"/>
                    <a:pt x="120" y="19658"/>
                    <a:pt x="120" y="12686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53CBA46-5136-4EC5-8138-1C9A23F40EE8}"/>
                </a:ext>
              </a:extLst>
            </p:cNvPr>
            <p:cNvSpPr/>
            <p:nvPr/>
          </p:nvSpPr>
          <p:spPr>
            <a:xfrm flipV="1">
              <a:off x="467022" y="6385233"/>
              <a:ext cx="32234" cy="32398"/>
            </a:xfrm>
            <a:custGeom>
              <a:avLst/>
              <a:gdLst>
                <a:gd name="connsiteX0" fmla="*/ 117 w 32234"/>
                <a:gd name="connsiteY0" fmla="*/ 16242 h 32398"/>
                <a:gd name="connsiteX1" fmla="*/ 16231 w 32234"/>
                <a:gd name="connsiteY1" fmla="*/ 43 h 32398"/>
                <a:gd name="connsiteX2" fmla="*/ 32351 w 32234"/>
                <a:gd name="connsiteY2" fmla="*/ 16242 h 32398"/>
                <a:gd name="connsiteX3" fmla="*/ 16231 w 32234"/>
                <a:gd name="connsiteY3" fmla="*/ 32441 h 32398"/>
                <a:gd name="connsiteX4" fmla="*/ 117 w 32234"/>
                <a:gd name="connsiteY4" fmla="*/ 16242 h 3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34" h="32398">
                  <a:moveTo>
                    <a:pt x="117" y="16242"/>
                  </a:moveTo>
                  <a:cubicBezTo>
                    <a:pt x="117" y="7301"/>
                    <a:pt x="7349" y="43"/>
                    <a:pt x="16231" y="43"/>
                  </a:cubicBezTo>
                  <a:cubicBezTo>
                    <a:pt x="25124" y="43"/>
                    <a:pt x="32351" y="7301"/>
                    <a:pt x="32351" y="16242"/>
                  </a:cubicBezTo>
                  <a:cubicBezTo>
                    <a:pt x="32351" y="25176"/>
                    <a:pt x="25124" y="32441"/>
                    <a:pt x="16231" y="32441"/>
                  </a:cubicBezTo>
                  <a:cubicBezTo>
                    <a:pt x="7349" y="32441"/>
                    <a:pt x="117" y="25176"/>
                    <a:pt x="117" y="16242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89176BB-F3DB-4B35-A5D8-1615C41CB18D}"/>
                </a:ext>
              </a:extLst>
            </p:cNvPr>
            <p:cNvSpPr/>
            <p:nvPr/>
          </p:nvSpPr>
          <p:spPr>
            <a:xfrm flipV="1">
              <a:off x="542629" y="6384069"/>
              <a:ext cx="25193" cy="25314"/>
            </a:xfrm>
            <a:custGeom>
              <a:avLst/>
              <a:gdLst>
                <a:gd name="connsiteX0" fmla="*/ 129 w 25193"/>
                <a:gd name="connsiteY0" fmla="*/ 12696 h 25314"/>
                <a:gd name="connsiteX1" fmla="*/ 12716 w 25193"/>
                <a:gd name="connsiteY1" fmla="*/ 42 h 25314"/>
                <a:gd name="connsiteX2" fmla="*/ 25323 w 25193"/>
                <a:gd name="connsiteY2" fmla="*/ 12696 h 25314"/>
                <a:gd name="connsiteX3" fmla="*/ 12716 w 25193"/>
                <a:gd name="connsiteY3" fmla="*/ 25356 h 25314"/>
                <a:gd name="connsiteX4" fmla="*/ 129 w 25193"/>
                <a:gd name="connsiteY4" fmla="*/ 12696 h 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3" h="25314">
                  <a:moveTo>
                    <a:pt x="129" y="12696"/>
                  </a:moveTo>
                  <a:cubicBezTo>
                    <a:pt x="129" y="5718"/>
                    <a:pt x="5787" y="42"/>
                    <a:pt x="12716" y="42"/>
                  </a:cubicBezTo>
                  <a:cubicBezTo>
                    <a:pt x="19658" y="42"/>
                    <a:pt x="25323" y="5718"/>
                    <a:pt x="25323" y="12696"/>
                  </a:cubicBezTo>
                  <a:cubicBezTo>
                    <a:pt x="25323" y="19674"/>
                    <a:pt x="19658" y="25356"/>
                    <a:pt x="12716" y="25356"/>
                  </a:cubicBezTo>
                  <a:cubicBezTo>
                    <a:pt x="5787" y="25356"/>
                    <a:pt x="129" y="19674"/>
                    <a:pt x="129" y="12696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7E59D24-E7B3-4949-9A3B-AA4108BD9A32}"/>
                </a:ext>
              </a:extLst>
            </p:cNvPr>
            <p:cNvSpPr/>
            <p:nvPr/>
          </p:nvSpPr>
          <p:spPr>
            <a:xfrm flipV="1">
              <a:off x="251385" y="6492793"/>
              <a:ext cx="25187" cy="25314"/>
            </a:xfrm>
            <a:custGeom>
              <a:avLst/>
              <a:gdLst>
                <a:gd name="connsiteX0" fmla="*/ 82 w 25187"/>
                <a:gd name="connsiteY0" fmla="*/ 12738 h 25314"/>
                <a:gd name="connsiteX1" fmla="*/ 12663 w 25187"/>
                <a:gd name="connsiteY1" fmla="*/ 59 h 25314"/>
                <a:gd name="connsiteX2" fmla="*/ 25269 w 25187"/>
                <a:gd name="connsiteY2" fmla="*/ 12738 h 25314"/>
                <a:gd name="connsiteX3" fmla="*/ 12663 w 25187"/>
                <a:gd name="connsiteY3" fmla="*/ 25374 h 25314"/>
                <a:gd name="connsiteX4" fmla="*/ 82 w 25187"/>
                <a:gd name="connsiteY4" fmla="*/ 12738 h 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7" h="25314">
                  <a:moveTo>
                    <a:pt x="82" y="12738"/>
                  </a:moveTo>
                  <a:cubicBezTo>
                    <a:pt x="82" y="5748"/>
                    <a:pt x="5722" y="59"/>
                    <a:pt x="12663" y="59"/>
                  </a:cubicBezTo>
                  <a:cubicBezTo>
                    <a:pt x="19611" y="59"/>
                    <a:pt x="25269" y="5748"/>
                    <a:pt x="25269" y="12738"/>
                  </a:cubicBezTo>
                  <a:cubicBezTo>
                    <a:pt x="25269" y="19698"/>
                    <a:pt x="19611" y="25374"/>
                    <a:pt x="12663" y="25374"/>
                  </a:cubicBezTo>
                  <a:cubicBezTo>
                    <a:pt x="5722" y="25374"/>
                    <a:pt x="82" y="19698"/>
                    <a:pt x="82" y="12738"/>
                  </a:cubicBezTo>
                </a:path>
              </a:pathLst>
            </a:custGeom>
            <a:solidFill>
              <a:srgbClr val="FFFFFF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791B981-ED8B-415D-89E0-18719A49CD46}"/>
                </a:ext>
              </a:extLst>
            </p:cNvPr>
            <p:cNvSpPr/>
            <p:nvPr/>
          </p:nvSpPr>
          <p:spPr>
            <a:xfrm flipV="1">
              <a:off x="199134" y="6371212"/>
              <a:ext cx="423957" cy="428593"/>
            </a:xfrm>
            <a:custGeom>
              <a:avLst/>
              <a:gdLst>
                <a:gd name="connsiteX0" fmla="*/ 408238 w 423957"/>
                <a:gd name="connsiteY0" fmla="*/ 411072 h 428593"/>
                <a:gd name="connsiteX1" fmla="*/ 405622 w 423957"/>
                <a:gd name="connsiteY1" fmla="*/ 424069 h 428593"/>
                <a:gd name="connsiteX2" fmla="*/ 399821 w 423957"/>
                <a:gd name="connsiteY2" fmla="*/ 426592 h 428593"/>
                <a:gd name="connsiteX3" fmla="*/ 388585 w 423957"/>
                <a:gd name="connsiteY3" fmla="*/ 395552 h 428593"/>
                <a:gd name="connsiteX4" fmla="*/ 339480 w 423957"/>
                <a:gd name="connsiteY4" fmla="*/ 317989 h 428593"/>
                <a:gd name="connsiteX5" fmla="*/ 240528 w 423957"/>
                <a:gd name="connsiteY5" fmla="*/ 254021 h 428593"/>
                <a:gd name="connsiteX6" fmla="*/ 240794 w 423957"/>
                <a:gd name="connsiteY6" fmla="*/ 274893 h 428593"/>
                <a:gd name="connsiteX7" fmla="*/ 229725 w 423957"/>
                <a:gd name="connsiteY7" fmla="*/ 327634 h 428593"/>
                <a:gd name="connsiteX8" fmla="*/ 190797 w 423957"/>
                <a:gd name="connsiteY8" fmla="*/ 321821 h 428593"/>
                <a:gd name="connsiteX9" fmla="*/ 195706 w 423957"/>
                <a:gd name="connsiteY9" fmla="*/ 265074 h 428593"/>
                <a:gd name="connsiteX10" fmla="*/ 206911 w 423957"/>
                <a:gd name="connsiteY10" fmla="*/ 255441 h 428593"/>
                <a:gd name="connsiteX11" fmla="*/ 207866 w 423957"/>
                <a:gd name="connsiteY11" fmla="*/ 242806 h 428593"/>
                <a:gd name="connsiteX12" fmla="*/ 189880 w 423957"/>
                <a:gd name="connsiteY12" fmla="*/ 237740 h 428593"/>
                <a:gd name="connsiteX13" fmla="*/ 47041 w 423957"/>
                <a:gd name="connsiteY13" fmla="*/ 260693 h 428593"/>
                <a:gd name="connsiteX14" fmla="*/ 29514 w 423957"/>
                <a:gd name="connsiteY14" fmla="*/ 266475 h 428593"/>
                <a:gd name="connsiteX15" fmla="*/ 19573 w 423957"/>
                <a:gd name="connsiteY15" fmla="*/ 271354 h 428593"/>
                <a:gd name="connsiteX16" fmla="*/ 20992 w 423957"/>
                <a:gd name="connsiteY16" fmla="*/ 262943 h 428593"/>
                <a:gd name="connsiteX17" fmla="*/ 18135 w 423957"/>
                <a:gd name="connsiteY17" fmla="*/ 258052 h 428593"/>
                <a:gd name="connsiteX18" fmla="*/ 11057 w 423957"/>
                <a:gd name="connsiteY18" fmla="*/ 259310 h 428593"/>
                <a:gd name="connsiteX19" fmla="*/ 4097 w 423957"/>
                <a:gd name="connsiteY19" fmla="*/ 260750 h 428593"/>
                <a:gd name="connsiteX20" fmla="*/ 410 w 423957"/>
                <a:gd name="connsiteY20" fmla="*/ 260538 h 428593"/>
                <a:gd name="connsiteX21" fmla="*/ 23168 w 423957"/>
                <a:gd name="connsiteY21" fmla="*/ 243591 h 428593"/>
                <a:gd name="connsiteX22" fmla="*/ 48479 w 423957"/>
                <a:gd name="connsiteY22" fmla="*/ 244843 h 428593"/>
                <a:gd name="connsiteX23" fmla="*/ 173908 w 423957"/>
                <a:gd name="connsiteY23" fmla="*/ 188744 h 428593"/>
                <a:gd name="connsiteX24" fmla="*/ 190351 w 423957"/>
                <a:gd name="connsiteY24" fmla="*/ 136065 h 428593"/>
                <a:gd name="connsiteX25" fmla="*/ 181563 w 423957"/>
                <a:gd name="connsiteY25" fmla="*/ 25194 h 428593"/>
                <a:gd name="connsiteX26" fmla="*/ 294318 w 423957"/>
                <a:gd name="connsiteY26" fmla="*/ 104 h 428593"/>
                <a:gd name="connsiteX27" fmla="*/ 301619 w 423957"/>
                <a:gd name="connsiteY27" fmla="*/ 214102 h 428593"/>
                <a:gd name="connsiteX28" fmla="*/ 407420 w 423957"/>
                <a:gd name="connsiteY28" fmla="*/ 379820 h 428593"/>
                <a:gd name="connsiteX29" fmla="*/ 408238 w 423957"/>
                <a:gd name="connsiteY29" fmla="*/ 411072 h 4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3957" h="428593">
                  <a:moveTo>
                    <a:pt x="408238" y="411072"/>
                  </a:moveTo>
                  <a:cubicBezTo>
                    <a:pt x="401011" y="404468"/>
                    <a:pt x="405876" y="417863"/>
                    <a:pt x="405622" y="424069"/>
                  </a:cubicBezTo>
                  <a:cubicBezTo>
                    <a:pt x="405331" y="430268"/>
                    <a:pt x="399920" y="429303"/>
                    <a:pt x="399821" y="426592"/>
                  </a:cubicBezTo>
                  <a:cubicBezTo>
                    <a:pt x="399753" y="424779"/>
                    <a:pt x="386013" y="405022"/>
                    <a:pt x="388585" y="395552"/>
                  </a:cubicBezTo>
                  <a:cubicBezTo>
                    <a:pt x="392793" y="380051"/>
                    <a:pt x="354708" y="336444"/>
                    <a:pt x="339480" y="317989"/>
                  </a:cubicBezTo>
                  <a:cubicBezTo>
                    <a:pt x="299456" y="269416"/>
                    <a:pt x="263974" y="263017"/>
                    <a:pt x="240528" y="254021"/>
                  </a:cubicBezTo>
                  <a:cubicBezTo>
                    <a:pt x="239325" y="264164"/>
                    <a:pt x="238953" y="262912"/>
                    <a:pt x="240794" y="274893"/>
                  </a:cubicBezTo>
                  <a:cubicBezTo>
                    <a:pt x="243757" y="294120"/>
                    <a:pt x="248374" y="321086"/>
                    <a:pt x="229725" y="327634"/>
                  </a:cubicBezTo>
                  <a:cubicBezTo>
                    <a:pt x="210940" y="334226"/>
                    <a:pt x="191330" y="322575"/>
                    <a:pt x="190797" y="321821"/>
                  </a:cubicBezTo>
                  <a:cubicBezTo>
                    <a:pt x="179716" y="306064"/>
                    <a:pt x="187116" y="277092"/>
                    <a:pt x="195706" y="265074"/>
                  </a:cubicBezTo>
                  <a:cubicBezTo>
                    <a:pt x="197770" y="262195"/>
                    <a:pt x="202480" y="257441"/>
                    <a:pt x="206911" y="255441"/>
                  </a:cubicBezTo>
                  <a:cubicBezTo>
                    <a:pt x="208219" y="252120"/>
                    <a:pt x="209527" y="248276"/>
                    <a:pt x="207866" y="242806"/>
                  </a:cubicBezTo>
                  <a:cubicBezTo>
                    <a:pt x="197336" y="239641"/>
                    <a:pt x="189880" y="237740"/>
                    <a:pt x="189880" y="237740"/>
                  </a:cubicBezTo>
                  <a:cubicBezTo>
                    <a:pt x="111287" y="231772"/>
                    <a:pt x="47041" y="260693"/>
                    <a:pt x="47041" y="260693"/>
                  </a:cubicBezTo>
                  <a:cubicBezTo>
                    <a:pt x="47041" y="260693"/>
                    <a:pt x="38928" y="265460"/>
                    <a:pt x="29514" y="266475"/>
                  </a:cubicBezTo>
                  <a:cubicBezTo>
                    <a:pt x="28708" y="266556"/>
                    <a:pt x="21172" y="269865"/>
                    <a:pt x="19573" y="271354"/>
                  </a:cubicBezTo>
                  <a:cubicBezTo>
                    <a:pt x="13208" y="277329"/>
                    <a:pt x="11863" y="268818"/>
                    <a:pt x="20992" y="262943"/>
                  </a:cubicBezTo>
                  <a:cubicBezTo>
                    <a:pt x="25684" y="259915"/>
                    <a:pt x="21494" y="257553"/>
                    <a:pt x="18135" y="258052"/>
                  </a:cubicBezTo>
                  <a:cubicBezTo>
                    <a:pt x="15631" y="258407"/>
                    <a:pt x="13264" y="258849"/>
                    <a:pt x="11057" y="259310"/>
                  </a:cubicBezTo>
                  <a:cubicBezTo>
                    <a:pt x="8510" y="259827"/>
                    <a:pt x="6173" y="260351"/>
                    <a:pt x="4097" y="260750"/>
                  </a:cubicBezTo>
                  <a:cubicBezTo>
                    <a:pt x="-235" y="261591"/>
                    <a:pt x="2046" y="261896"/>
                    <a:pt x="410" y="260538"/>
                  </a:cubicBezTo>
                  <a:cubicBezTo>
                    <a:pt x="-1623" y="258856"/>
                    <a:pt x="7989" y="249522"/>
                    <a:pt x="23168" y="243591"/>
                  </a:cubicBezTo>
                  <a:cubicBezTo>
                    <a:pt x="32346" y="239996"/>
                    <a:pt x="48479" y="244843"/>
                    <a:pt x="48479" y="244843"/>
                  </a:cubicBezTo>
                  <a:cubicBezTo>
                    <a:pt x="48479" y="244843"/>
                    <a:pt x="106948" y="196227"/>
                    <a:pt x="173908" y="188744"/>
                  </a:cubicBezTo>
                  <a:cubicBezTo>
                    <a:pt x="178420" y="188233"/>
                    <a:pt x="190351" y="136065"/>
                    <a:pt x="190351" y="136065"/>
                  </a:cubicBezTo>
                  <a:cubicBezTo>
                    <a:pt x="188095" y="63767"/>
                    <a:pt x="181563" y="25194"/>
                    <a:pt x="181563" y="25194"/>
                  </a:cubicBezTo>
                  <a:lnTo>
                    <a:pt x="294318" y="104"/>
                  </a:lnTo>
                  <a:cubicBezTo>
                    <a:pt x="294318" y="104"/>
                    <a:pt x="234974" y="110122"/>
                    <a:pt x="301619" y="214102"/>
                  </a:cubicBezTo>
                  <a:cubicBezTo>
                    <a:pt x="392359" y="310600"/>
                    <a:pt x="389198" y="349883"/>
                    <a:pt x="407420" y="379820"/>
                  </a:cubicBezTo>
                  <a:cubicBezTo>
                    <a:pt x="429118" y="415483"/>
                    <a:pt x="429905" y="440125"/>
                    <a:pt x="408238" y="411072"/>
                  </a:cubicBezTo>
                </a:path>
              </a:pathLst>
            </a:custGeom>
            <a:solidFill>
              <a:srgbClr val="182B49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0BB0E05-5CAC-47A7-B5C7-6EAC22426239}"/>
                </a:ext>
              </a:extLst>
            </p:cNvPr>
            <p:cNvSpPr/>
            <p:nvPr/>
          </p:nvSpPr>
          <p:spPr>
            <a:xfrm flipV="1">
              <a:off x="199134" y="6371212"/>
              <a:ext cx="423957" cy="428593"/>
            </a:xfrm>
            <a:custGeom>
              <a:avLst/>
              <a:gdLst>
                <a:gd name="connsiteX0" fmla="*/ 408238 w 423957"/>
                <a:gd name="connsiteY0" fmla="*/ 411072 h 428593"/>
                <a:gd name="connsiteX1" fmla="*/ 405622 w 423957"/>
                <a:gd name="connsiteY1" fmla="*/ 424069 h 428593"/>
                <a:gd name="connsiteX2" fmla="*/ 399821 w 423957"/>
                <a:gd name="connsiteY2" fmla="*/ 426592 h 428593"/>
                <a:gd name="connsiteX3" fmla="*/ 388585 w 423957"/>
                <a:gd name="connsiteY3" fmla="*/ 395552 h 428593"/>
                <a:gd name="connsiteX4" fmla="*/ 339480 w 423957"/>
                <a:gd name="connsiteY4" fmla="*/ 317989 h 428593"/>
                <a:gd name="connsiteX5" fmla="*/ 240528 w 423957"/>
                <a:gd name="connsiteY5" fmla="*/ 254021 h 428593"/>
                <a:gd name="connsiteX6" fmla="*/ 240794 w 423957"/>
                <a:gd name="connsiteY6" fmla="*/ 274893 h 428593"/>
                <a:gd name="connsiteX7" fmla="*/ 229725 w 423957"/>
                <a:gd name="connsiteY7" fmla="*/ 327634 h 428593"/>
                <a:gd name="connsiteX8" fmla="*/ 190797 w 423957"/>
                <a:gd name="connsiteY8" fmla="*/ 321821 h 428593"/>
                <a:gd name="connsiteX9" fmla="*/ 195706 w 423957"/>
                <a:gd name="connsiteY9" fmla="*/ 265074 h 428593"/>
                <a:gd name="connsiteX10" fmla="*/ 206911 w 423957"/>
                <a:gd name="connsiteY10" fmla="*/ 255441 h 428593"/>
                <a:gd name="connsiteX11" fmla="*/ 207866 w 423957"/>
                <a:gd name="connsiteY11" fmla="*/ 242806 h 428593"/>
                <a:gd name="connsiteX12" fmla="*/ 189880 w 423957"/>
                <a:gd name="connsiteY12" fmla="*/ 237740 h 428593"/>
                <a:gd name="connsiteX13" fmla="*/ 47041 w 423957"/>
                <a:gd name="connsiteY13" fmla="*/ 260693 h 428593"/>
                <a:gd name="connsiteX14" fmla="*/ 29514 w 423957"/>
                <a:gd name="connsiteY14" fmla="*/ 266475 h 428593"/>
                <a:gd name="connsiteX15" fmla="*/ 19573 w 423957"/>
                <a:gd name="connsiteY15" fmla="*/ 271354 h 428593"/>
                <a:gd name="connsiteX16" fmla="*/ 20992 w 423957"/>
                <a:gd name="connsiteY16" fmla="*/ 262943 h 428593"/>
                <a:gd name="connsiteX17" fmla="*/ 18135 w 423957"/>
                <a:gd name="connsiteY17" fmla="*/ 258052 h 428593"/>
                <a:gd name="connsiteX18" fmla="*/ 11057 w 423957"/>
                <a:gd name="connsiteY18" fmla="*/ 259310 h 428593"/>
                <a:gd name="connsiteX19" fmla="*/ 4097 w 423957"/>
                <a:gd name="connsiteY19" fmla="*/ 260750 h 428593"/>
                <a:gd name="connsiteX20" fmla="*/ 410 w 423957"/>
                <a:gd name="connsiteY20" fmla="*/ 260538 h 428593"/>
                <a:gd name="connsiteX21" fmla="*/ 23168 w 423957"/>
                <a:gd name="connsiteY21" fmla="*/ 243591 h 428593"/>
                <a:gd name="connsiteX22" fmla="*/ 48479 w 423957"/>
                <a:gd name="connsiteY22" fmla="*/ 244843 h 428593"/>
                <a:gd name="connsiteX23" fmla="*/ 173908 w 423957"/>
                <a:gd name="connsiteY23" fmla="*/ 188744 h 428593"/>
                <a:gd name="connsiteX24" fmla="*/ 190351 w 423957"/>
                <a:gd name="connsiteY24" fmla="*/ 136065 h 428593"/>
                <a:gd name="connsiteX25" fmla="*/ 181563 w 423957"/>
                <a:gd name="connsiteY25" fmla="*/ 25194 h 428593"/>
                <a:gd name="connsiteX26" fmla="*/ 294318 w 423957"/>
                <a:gd name="connsiteY26" fmla="*/ 104 h 428593"/>
                <a:gd name="connsiteX27" fmla="*/ 301619 w 423957"/>
                <a:gd name="connsiteY27" fmla="*/ 214102 h 428593"/>
                <a:gd name="connsiteX28" fmla="*/ 407420 w 423957"/>
                <a:gd name="connsiteY28" fmla="*/ 379820 h 428593"/>
                <a:gd name="connsiteX29" fmla="*/ 408238 w 423957"/>
                <a:gd name="connsiteY29" fmla="*/ 411072 h 4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3957" h="428593">
                  <a:moveTo>
                    <a:pt x="408238" y="411072"/>
                  </a:moveTo>
                  <a:cubicBezTo>
                    <a:pt x="401011" y="404468"/>
                    <a:pt x="405876" y="417863"/>
                    <a:pt x="405622" y="424069"/>
                  </a:cubicBezTo>
                  <a:cubicBezTo>
                    <a:pt x="405331" y="430268"/>
                    <a:pt x="399920" y="429303"/>
                    <a:pt x="399821" y="426592"/>
                  </a:cubicBezTo>
                  <a:cubicBezTo>
                    <a:pt x="399753" y="424779"/>
                    <a:pt x="386013" y="405022"/>
                    <a:pt x="388585" y="395552"/>
                  </a:cubicBezTo>
                  <a:cubicBezTo>
                    <a:pt x="392793" y="380051"/>
                    <a:pt x="354708" y="336444"/>
                    <a:pt x="339480" y="317989"/>
                  </a:cubicBezTo>
                  <a:cubicBezTo>
                    <a:pt x="299456" y="269416"/>
                    <a:pt x="263974" y="263017"/>
                    <a:pt x="240528" y="254021"/>
                  </a:cubicBezTo>
                  <a:cubicBezTo>
                    <a:pt x="239325" y="264164"/>
                    <a:pt x="238953" y="262912"/>
                    <a:pt x="240794" y="274893"/>
                  </a:cubicBezTo>
                  <a:cubicBezTo>
                    <a:pt x="243757" y="294120"/>
                    <a:pt x="248374" y="321086"/>
                    <a:pt x="229725" y="327634"/>
                  </a:cubicBezTo>
                  <a:cubicBezTo>
                    <a:pt x="210940" y="334226"/>
                    <a:pt x="191330" y="322575"/>
                    <a:pt x="190797" y="321821"/>
                  </a:cubicBezTo>
                  <a:cubicBezTo>
                    <a:pt x="179716" y="306064"/>
                    <a:pt x="187116" y="277092"/>
                    <a:pt x="195706" y="265074"/>
                  </a:cubicBezTo>
                  <a:cubicBezTo>
                    <a:pt x="197770" y="262195"/>
                    <a:pt x="202480" y="257441"/>
                    <a:pt x="206911" y="255441"/>
                  </a:cubicBezTo>
                  <a:cubicBezTo>
                    <a:pt x="208219" y="252120"/>
                    <a:pt x="209527" y="248276"/>
                    <a:pt x="207866" y="242806"/>
                  </a:cubicBezTo>
                  <a:cubicBezTo>
                    <a:pt x="197336" y="239641"/>
                    <a:pt x="189880" y="237740"/>
                    <a:pt x="189880" y="237740"/>
                  </a:cubicBezTo>
                  <a:cubicBezTo>
                    <a:pt x="111287" y="231772"/>
                    <a:pt x="47041" y="260693"/>
                    <a:pt x="47041" y="260693"/>
                  </a:cubicBezTo>
                  <a:cubicBezTo>
                    <a:pt x="47041" y="260693"/>
                    <a:pt x="38928" y="265460"/>
                    <a:pt x="29514" y="266475"/>
                  </a:cubicBezTo>
                  <a:cubicBezTo>
                    <a:pt x="28708" y="266556"/>
                    <a:pt x="21172" y="269865"/>
                    <a:pt x="19573" y="271354"/>
                  </a:cubicBezTo>
                  <a:cubicBezTo>
                    <a:pt x="13208" y="277329"/>
                    <a:pt x="11863" y="268818"/>
                    <a:pt x="20992" y="262943"/>
                  </a:cubicBezTo>
                  <a:cubicBezTo>
                    <a:pt x="25684" y="259915"/>
                    <a:pt x="21494" y="257553"/>
                    <a:pt x="18135" y="258052"/>
                  </a:cubicBezTo>
                  <a:cubicBezTo>
                    <a:pt x="15631" y="258407"/>
                    <a:pt x="13264" y="258849"/>
                    <a:pt x="11057" y="259310"/>
                  </a:cubicBezTo>
                  <a:cubicBezTo>
                    <a:pt x="8510" y="259827"/>
                    <a:pt x="6173" y="260351"/>
                    <a:pt x="4097" y="260750"/>
                  </a:cubicBezTo>
                  <a:cubicBezTo>
                    <a:pt x="-235" y="261591"/>
                    <a:pt x="2046" y="261896"/>
                    <a:pt x="410" y="260538"/>
                  </a:cubicBezTo>
                  <a:cubicBezTo>
                    <a:pt x="-1623" y="258856"/>
                    <a:pt x="7989" y="249522"/>
                    <a:pt x="23168" y="243591"/>
                  </a:cubicBezTo>
                  <a:cubicBezTo>
                    <a:pt x="32346" y="239996"/>
                    <a:pt x="48479" y="244843"/>
                    <a:pt x="48479" y="244843"/>
                  </a:cubicBezTo>
                  <a:cubicBezTo>
                    <a:pt x="48479" y="244843"/>
                    <a:pt x="106948" y="196227"/>
                    <a:pt x="173908" y="188744"/>
                  </a:cubicBezTo>
                  <a:cubicBezTo>
                    <a:pt x="178420" y="188233"/>
                    <a:pt x="190351" y="136065"/>
                    <a:pt x="190351" y="136065"/>
                  </a:cubicBezTo>
                  <a:cubicBezTo>
                    <a:pt x="188095" y="63767"/>
                    <a:pt x="181563" y="25194"/>
                    <a:pt x="181563" y="25194"/>
                  </a:cubicBezTo>
                  <a:lnTo>
                    <a:pt x="294318" y="104"/>
                  </a:lnTo>
                  <a:cubicBezTo>
                    <a:pt x="294318" y="104"/>
                    <a:pt x="234974" y="110122"/>
                    <a:pt x="301619" y="214102"/>
                  </a:cubicBezTo>
                  <a:cubicBezTo>
                    <a:pt x="392359" y="310600"/>
                    <a:pt x="389198" y="349883"/>
                    <a:pt x="407420" y="379820"/>
                  </a:cubicBezTo>
                  <a:cubicBezTo>
                    <a:pt x="429118" y="415483"/>
                    <a:pt x="429905" y="440125"/>
                    <a:pt x="408238" y="411072"/>
                  </a:cubicBezTo>
                </a:path>
              </a:pathLst>
            </a:custGeom>
            <a:noFill/>
            <a:ln w="6163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3F5CAA-49D3-4513-8F5D-F4EA46088994}"/>
                </a:ext>
              </a:extLst>
            </p:cNvPr>
            <p:cNvSpPr/>
            <p:nvPr/>
          </p:nvSpPr>
          <p:spPr>
            <a:xfrm flipV="1">
              <a:off x="609024" y="6563682"/>
              <a:ext cx="25181" cy="25320"/>
            </a:xfrm>
            <a:custGeom>
              <a:avLst/>
              <a:gdLst>
                <a:gd name="connsiteX0" fmla="*/ 140 w 25181"/>
                <a:gd name="connsiteY0" fmla="*/ 12731 h 25320"/>
                <a:gd name="connsiteX1" fmla="*/ 12727 w 25181"/>
                <a:gd name="connsiteY1" fmla="*/ 71 h 25320"/>
                <a:gd name="connsiteX2" fmla="*/ 25321 w 25181"/>
                <a:gd name="connsiteY2" fmla="*/ 12731 h 25320"/>
                <a:gd name="connsiteX3" fmla="*/ 12727 w 25181"/>
                <a:gd name="connsiteY3" fmla="*/ 25391 h 25320"/>
                <a:gd name="connsiteX4" fmla="*/ 140 w 25181"/>
                <a:gd name="connsiteY4" fmla="*/ 12731 h 2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1" h="25320">
                  <a:moveTo>
                    <a:pt x="140" y="12731"/>
                  </a:moveTo>
                  <a:cubicBezTo>
                    <a:pt x="140" y="5747"/>
                    <a:pt x="5779" y="71"/>
                    <a:pt x="12727" y="71"/>
                  </a:cubicBezTo>
                  <a:cubicBezTo>
                    <a:pt x="19675" y="71"/>
                    <a:pt x="25321" y="5747"/>
                    <a:pt x="25321" y="12731"/>
                  </a:cubicBezTo>
                  <a:cubicBezTo>
                    <a:pt x="25321" y="19709"/>
                    <a:pt x="19675" y="25391"/>
                    <a:pt x="12727" y="25391"/>
                  </a:cubicBezTo>
                  <a:cubicBezTo>
                    <a:pt x="5779" y="25391"/>
                    <a:pt x="140" y="19709"/>
                    <a:pt x="140" y="12731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796E99C-CA48-4A93-B996-44A0971AF7C1}"/>
                </a:ext>
              </a:extLst>
            </p:cNvPr>
            <p:cNvSpPr/>
            <p:nvPr/>
          </p:nvSpPr>
          <p:spPr>
            <a:xfrm flipV="1">
              <a:off x="489645" y="6323559"/>
              <a:ext cx="20625" cy="20735"/>
            </a:xfrm>
            <a:custGeom>
              <a:avLst/>
              <a:gdLst>
                <a:gd name="connsiteX0" fmla="*/ 120 w 20625"/>
                <a:gd name="connsiteY0" fmla="*/ 10399 h 20735"/>
                <a:gd name="connsiteX1" fmla="*/ 10433 w 20625"/>
                <a:gd name="connsiteY1" fmla="*/ 20767 h 20735"/>
                <a:gd name="connsiteX2" fmla="*/ 20746 w 20625"/>
                <a:gd name="connsiteY2" fmla="*/ 10399 h 20735"/>
                <a:gd name="connsiteX3" fmla="*/ 10433 w 20625"/>
                <a:gd name="connsiteY3" fmla="*/ 32 h 20735"/>
                <a:gd name="connsiteX4" fmla="*/ 120 w 20625"/>
                <a:gd name="connsiteY4" fmla="*/ 10399 h 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25" h="20735">
                  <a:moveTo>
                    <a:pt x="120" y="10399"/>
                  </a:moveTo>
                  <a:cubicBezTo>
                    <a:pt x="120" y="16113"/>
                    <a:pt x="4744" y="20767"/>
                    <a:pt x="10433" y="20767"/>
                  </a:cubicBezTo>
                  <a:cubicBezTo>
                    <a:pt x="16123" y="20767"/>
                    <a:pt x="20746" y="16113"/>
                    <a:pt x="20746" y="10399"/>
                  </a:cubicBezTo>
                  <a:cubicBezTo>
                    <a:pt x="20746" y="4686"/>
                    <a:pt x="16123" y="32"/>
                    <a:pt x="10433" y="32"/>
                  </a:cubicBezTo>
                  <a:cubicBezTo>
                    <a:pt x="4744" y="32"/>
                    <a:pt x="120" y="4686"/>
                    <a:pt x="120" y="10399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9688501-C737-4317-9CE9-E83D24AC7860}"/>
                </a:ext>
              </a:extLst>
            </p:cNvPr>
            <p:cNvSpPr/>
            <p:nvPr/>
          </p:nvSpPr>
          <p:spPr>
            <a:xfrm flipV="1">
              <a:off x="469303" y="6387526"/>
              <a:ext cx="27678" cy="27819"/>
            </a:xfrm>
            <a:custGeom>
              <a:avLst/>
              <a:gdLst>
                <a:gd name="connsiteX0" fmla="*/ 117 w 27678"/>
                <a:gd name="connsiteY0" fmla="*/ 13955 h 27819"/>
                <a:gd name="connsiteX1" fmla="*/ 13944 w 27678"/>
                <a:gd name="connsiteY1" fmla="*/ 27862 h 27819"/>
                <a:gd name="connsiteX2" fmla="*/ 27796 w 27678"/>
                <a:gd name="connsiteY2" fmla="*/ 13955 h 27819"/>
                <a:gd name="connsiteX3" fmla="*/ 13944 w 27678"/>
                <a:gd name="connsiteY3" fmla="*/ 43 h 27819"/>
                <a:gd name="connsiteX4" fmla="*/ 117 w 27678"/>
                <a:gd name="connsiteY4" fmla="*/ 13955 h 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8" h="27819">
                  <a:moveTo>
                    <a:pt x="117" y="13955"/>
                  </a:moveTo>
                  <a:cubicBezTo>
                    <a:pt x="117" y="21625"/>
                    <a:pt x="6321" y="27862"/>
                    <a:pt x="13944" y="27862"/>
                  </a:cubicBezTo>
                  <a:cubicBezTo>
                    <a:pt x="21580" y="27862"/>
                    <a:pt x="27796" y="21625"/>
                    <a:pt x="27796" y="13955"/>
                  </a:cubicBezTo>
                  <a:cubicBezTo>
                    <a:pt x="27796" y="6292"/>
                    <a:pt x="21580" y="43"/>
                    <a:pt x="13944" y="43"/>
                  </a:cubicBezTo>
                  <a:cubicBezTo>
                    <a:pt x="6321" y="43"/>
                    <a:pt x="117" y="6292"/>
                    <a:pt x="117" y="13955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E74D0CD-8B0C-43CB-ABB7-9591D53A3656}"/>
                </a:ext>
              </a:extLst>
            </p:cNvPr>
            <p:cNvSpPr/>
            <p:nvPr/>
          </p:nvSpPr>
          <p:spPr>
            <a:xfrm flipV="1">
              <a:off x="544905" y="6386362"/>
              <a:ext cx="20638" cy="20735"/>
            </a:xfrm>
            <a:custGeom>
              <a:avLst/>
              <a:gdLst>
                <a:gd name="connsiteX0" fmla="*/ 129 w 20638"/>
                <a:gd name="connsiteY0" fmla="*/ 10409 h 20735"/>
                <a:gd name="connsiteX1" fmla="*/ 10442 w 20638"/>
                <a:gd name="connsiteY1" fmla="*/ 20777 h 20735"/>
                <a:gd name="connsiteX2" fmla="*/ 20768 w 20638"/>
                <a:gd name="connsiteY2" fmla="*/ 10409 h 20735"/>
                <a:gd name="connsiteX3" fmla="*/ 10442 w 20638"/>
                <a:gd name="connsiteY3" fmla="*/ 42 h 20735"/>
                <a:gd name="connsiteX4" fmla="*/ 129 w 20638"/>
                <a:gd name="connsiteY4" fmla="*/ 10409 h 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8" h="20735">
                  <a:moveTo>
                    <a:pt x="129" y="10409"/>
                  </a:moveTo>
                  <a:cubicBezTo>
                    <a:pt x="129" y="16129"/>
                    <a:pt x="4765" y="20777"/>
                    <a:pt x="10442" y="20777"/>
                  </a:cubicBezTo>
                  <a:cubicBezTo>
                    <a:pt x="16132" y="20777"/>
                    <a:pt x="20768" y="16129"/>
                    <a:pt x="20768" y="10409"/>
                  </a:cubicBezTo>
                  <a:cubicBezTo>
                    <a:pt x="20768" y="4690"/>
                    <a:pt x="16132" y="42"/>
                    <a:pt x="10442" y="42"/>
                  </a:cubicBezTo>
                  <a:cubicBezTo>
                    <a:pt x="4765" y="42"/>
                    <a:pt x="129" y="4690"/>
                    <a:pt x="129" y="10409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A7D14F-832C-4EAE-B618-4980C7AA98E8}"/>
                </a:ext>
              </a:extLst>
            </p:cNvPr>
            <p:cNvSpPr/>
            <p:nvPr/>
          </p:nvSpPr>
          <p:spPr>
            <a:xfrm flipV="1">
              <a:off x="253661" y="6495079"/>
              <a:ext cx="20638" cy="20735"/>
            </a:xfrm>
            <a:custGeom>
              <a:avLst/>
              <a:gdLst>
                <a:gd name="connsiteX0" fmla="*/ 82 w 20638"/>
                <a:gd name="connsiteY0" fmla="*/ 10446 h 20735"/>
                <a:gd name="connsiteX1" fmla="*/ 10389 w 20638"/>
                <a:gd name="connsiteY1" fmla="*/ 20794 h 20735"/>
                <a:gd name="connsiteX2" fmla="*/ 20721 w 20638"/>
                <a:gd name="connsiteY2" fmla="*/ 10446 h 20735"/>
                <a:gd name="connsiteX3" fmla="*/ 10389 w 20638"/>
                <a:gd name="connsiteY3" fmla="*/ 59 h 20735"/>
                <a:gd name="connsiteX4" fmla="*/ 82 w 20638"/>
                <a:gd name="connsiteY4" fmla="*/ 10446 h 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8" h="20735">
                  <a:moveTo>
                    <a:pt x="82" y="10446"/>
                  </a:moveTo>
                  <a:cubicBezTo>
                    <a:pt x="82" y="16159"/>
                    <a:pt x="4706" y="20794"/>
                    <a:pt x="10389" y="20794"/>
                  </a:cubicBezTo>
                  <a:cubicBezTo>
                    <a:pt x="16085" y="20794"/>
                    <a:pt x="20721" y="16159"/>
                    <a:pt x="20721" y="10446"/>
                  </a:cubicBezTo>
                  <a:cubicBezTo>
                    <a:pt x="20721" y="4720"/>
                    <a:pt x="16085" y="59"/>
                    <a:pt x="10389" y="59"/>
                  </a:cubicBezTo>
                  <a:cubicBezTo>
                    <a:pt x="4706" y="59"/>
                    <a:pt x="82" y="4720"/>
                    <a:pt x="82" y="10446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6053F38-CE0F-446A-8D9D-3B756916569A}"/>
                </a:ext>
              </a:extLst>
            </p:cNvPr>
            <p:cNvSpPr/>
            <p:nvPr/>
          </p:nvSpPr>
          <p:spPr>
            <a:xfrm flipV="1">
              <a:off x="611300" y="6565975"/>
              <a:ext cx="20644" cy="20741"/>
            </a:xfrm>
            <a:custGeom>
              <a:avLst/>
              <a:gdLst>
                <a:gd name="connsiteX0" fmla="*/ 140 w 20644"/>
                <a:gd name="connsiteY0" fmla="*/ 10445 h 20741"/>
                <a:gd name="connsiteX1" fmla="*/ 10453 w 20644"/>
                <a:gd name="connsiteY1" fmla="*/ 20812 h 20741"/>
                <a:gd name="connsiteX2" fmla="*/ 20784 w 20644"/>
                <a:gd name="connsiteY2" fmla="*/ 10445 h 20741"/>
                <a:gd name="connsiteX3" fmla="*/ 10453 w 20644"/>
                <a:gd name="connsiteY3" fmla="*/ 71 h 20741"/>
                <a:gd name="connsiteX4" fmla="*/ 140 w 20644"/>
                <a:gd name="connsiteY4" fmla="*/ 10445 h 2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4" h="20741">
                  <a:moveTo>
                    <a:pt x="140" y="10445"/>
                  </a:moveTo>
                  <a:cubicBezTo>
                    <a:pt x="140" y="16164"/>
                    <a:pt x="4763" y="20812"/>
                    <a:pt x="10453" y="20812"/>
                  </a:cubicBezTo>
                  <a:cubicBezTo>
                    <a:pt x="16142" y="20812"/>
                    <a:pt x="20784" y="16164"/>
                    <a:pt x="20784" y="10445"/>
                  </a:cubicBezTo>
                  <a:cubicBezTo>
                    <a:pt x="20784" y="4719"/>
                    <a:pt x="16142" y="71"/>
                    <a:pt x="10453" y="71"/>
                  </a:cubicBezTo>
                  <a:cubicBezTo>
                    <a:pt x="4763" y="71"/>
                    <a:pt x="140" y="4719"/>
                    <a:pt x="140" y="10445"/>
                  </a:cubicBezTo>
                </a:path>
              </a:pathLst>
            </a:custGeom>
            <a:solidFill>
              <a:srgbClr val="182B49"/>
            </a:solidFill>
            <a:ln w="6163" cap="flat">
              <a:solidFill>
                <a:srgbClr val="182B4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BBC6D1F-FF2C-4B6E-AF5E-C642C84DA282}"/>
                </a:ext>
              </a:extLst>
            </p:cNvPr>
            <p:cNvSpPr/>
            <p:nvPr/>
          </p:nvSpPr>
          <p:spPr>
            <a:xfrm flipV="1">
              <a:off x="203217" y="6253539"/>
              <a:ext cx="368290" cy="176485"/>
            </a:xfrm>
            <a:custGeom>
              <a:avLst/>
              <a:gdLst>
                <a:gd name="connsiteX0" fmla="*/ 368424 w 368290"/>
                <a:gd name="connsiteY0" fmla="*/ 133299 h 176485"/>
                <a:gd name="connsiteX1" fmla="*/ 231423 w 368290"/>
                <a:gd name="connsiteY1" fmla="*/ 176526 h 176485"/>
                <a:gd name="connsiteX2" fmla="*/ 2046 w 368290"/>
                <a:gd name="connsiteY2" fmla="*/ 7070 h 176485"/>
                <a:gd name="connsiteX3" fmla="*/ 3211 w 368290"/>
                <a:gd name="connsiteY3" fmla="*/ 6896 h 176485"/>
                <a:gd name="connsiteX4" fmla="*/ 3267 w 368290"/>
                <a:gd name="connsiteY4" fmla="*/ 7064 h 176485"/>
                <a:gd name="connsiteX5" fmla="*/ 228529 w 368290"/>
                <a:gd name="connsiteY5" fmla="*/ 157137 h 176485"/>
                <a:gd name="connsiteX6" fmla="*/ 364569 w 368290"/>
                <a:gd name="connsiteY6" fmla="*/ 115486 h 176485"/>
                <a:gd name="connsiteX7" fmla="*/ 364476 w 368290"/>
                <a:gd name="connsiteY7" fmla="*/ 116932 h 176485"/>
                <a:gd name="connsiteX8" fmla="*/ 368424 w 368290"/>
                <a:gd name="connsiteY8" fmla="*/ 133299 h 1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290" h="176485">
                  <a:moveTo>
                    <a:pt x="368424" y="133299"/>
                  </a:moveTo>
                  <a:cubicBezTo>
                    <a:pt x="328393" y="161274"/>
                    <a:pt x="280726" y="176526"/>
                    <a:pt x="231423" y="176526"/>
                  </a:cubicBezTo>
                  <a:cubicBezTo>
                    <a:pt x="123899" y="176526"/>
                    <a:pt x="32663" y="105156"/>
                    <a:pt x="2046" y="7070"/>
                  </a:cubicBezTo>
                  <a:cubicBezTo>
                    <a:pt x="-2856" y="-8643"/>
                    <a:pt x="3211" y="6896"/>
                    <a:pt x="3211" y="6896"/>
                  </a:cubicBezTo>
                  <a:lnTo>
                    <a:pt x="3267" y="7064"/>
                  </a:lnTo>
                  <a:cubicBezTo>
                    <a:pt x="41631" y="98228"/>
                    <a:pt x="130041" y="157137"/>
                    <a:pt x="228529" y="157137"/>
                  </a:cubicBezTo>
                  <a:cubicBezTo>
                    <a:pt x="277008" y="157137"/>
                    <a:pt x="324519" y="142446"/>
                    <a:pt x="364569" y="115486"/>
                  </a:cubicBezTo>
                  <a:cubicBezTo>
                    <a:pt x="364538" y="115979"/>
                    <a:pt x="364476" y="116452"/>
                    <a:pt x="364476" y="116932"/>
                  </a:cubicBezTo>
                  <a:cubicBezTo>
                    <a:pt x="364476" y="122826"/>
                    <a:pt x="365933" y="128377"/>
                    <a:pt x="368424" y="133299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4164BA5-ABF5-4FBB-9E29-6DA7C9330502}"/>
                </a:ext>
              </a:extLst>
            </p:cNvPr>
            <p:cNvSpPr/>
            <p:nvPr/>
          </p:nvSpPr>
          <p:spPr>
            <a:xfrm flipV="1">
              <a:off x="165078" y="6229860"/>
              <a:ext cx="422132" cy="243742"/>
            </a:xfrm>
            <a:custGeom>
              <a:avLst/>
              <a:gdLst>
                <a:gd name="connsiteX0" fmla="*/ 422269 w 422132"/>
                <a:gd name="connsiteY0" fmla="*/ 191434 h 243742"/>
                <a:gd name="connsiteX1" fmla="*/ 258196 w 422132"/>
                <a:gd name="connsiteY1" fmla="*/ 243788 h 243742"/>
                <a:gd name="connsiteX2" fmla="*/ 136 w 422132"/>
                <a:gd name="connsiteY2" fmla="*/ 46 h 243742"/>
                <a:gd name="connsiteX3" fmla="*/ 255110 w 422132"/>
                <a:gd name="connsiteY3" fmla="*/ 220356 h 243742"/>
                <a:gd name="connsiteX4" fmla="*/ 404568 w 422132"/>
                <a:gd name="connsiteY4" fmla="*/ 175291 h 243742"/>
                <a:gd name="connsiteX5" fmla="*/ 422269 w 422132"/>
                <a:gd name="connsiteY5" fmla="*/ 191434 h 24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132" h="243742">
                  <a:moveTo>
                    <a:pt x="422269" y="191434"/>
                  </a:moveTo>
                  <a:cubicBezTo>
                    <a:pt x="377738" y="225309"/>
                    <a:pt x="319913" y="243788"/>
                    <a:pt x="258196" y="243788"/>
                  </a:cubicBezTo>
                  <a:cubicBezTo>
                    <a:pt x="115674" y="243788"/>
                    <a:pt x="136" y="134662"/>
                    <a:pt x="136" y="46"/>
                  </a:cubicBezTo>
                  <a:cubicBezTo>
                    <a:pt x="136" y="46"/>
                    <a:pt x="24295" y="220356"/>
                    <a:pt x="255110" y="220356"/>
                  </a:cubicBezTo>
                  <a:cubicBezTo>
                    <a:pt x="310821" y="220356"/>
                    <a:pt x="362386" y="203645"/>
                    <a:pt x="404568" y="175291"/>
                  </a:cubicBezTo>
                  <a:cubicBezTo>
                    <a:pt x="408448" y="182493"/>
                    <a:pt x="414701" y="188225"/>
                    <a:pt x="422269" y="191434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FE549A5-92BF-4A6C-8B53-B0268E8A631A}"/>
                </a:ext>
              </a:extLst>
            </p:cNvPr>
            <p:cNvSpPr/>
            <p:nvPr/>
          </p:nvSpPr>
          <p:spPr>
            <a:xfrm flipV="1">
              <a:off x="462598" y="6452045"/>
              <a:ext cx="128802" cy="280640"/>
            </a:xfrm>
            <a:custGeom>
              <a:avLst/>
              <a:gdLst>
                <a:gd name="connsiteX0" fmla="*/ 121129 w 128802"/>
                <a:gd name="connsiteY0" fmla="*/ 260552 h 280640"/>
                <a:gd name="connsiteX1" fmla="*/ 128938 w 128802"/>
                <a:gd name="connsiteY1" fmla="*/ 280733 h 280640"/>
                <a:gd name="connsiteX2" fmla="*/ 15235 w 128802"/>
                <a:gd name="connsiteY2" fmla="*/ 147233 h 280640"/>
                <a:gd name="connsiteX3" fmla="*/ 9775 w 128802"/>
                <a:gd name="connsiteY3" fmla="*/ 126622 h 280640"/>
                <a:gd name="connsiteX4" fmla="*/ 9800 w 128802"/>
                <a:gd name="connsiteY4" fmla="*/ 212 h 280640"/>
                <a:gd name="connsiteX5" fmla="*/ 25003 w 128802"/>
                <a:gd name="connsiteY5" fmla="*/ 121588 h 280640"/>
                <a:gd name="connsiteX6" fmla="*/ 121129 w 128802"/>
                <a:gd name="connsiteY6" fmla="*/ 260552 h 28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02" h="280640">
                  <a:moveTo>
                    <a:pt x="121129" y="260552"/>
                  </a:moveTo>
                  <a:cubicBezTo>
                    <a:pt x="123019" y="264845"/>
                    <a:pt x="128938" y="280733"/>
                    <a:pt x="128938" y="280733"/>
                  </a:cubicBezTo>
                  <a:cubicBezTo>
                    <a:pt x="128938" y="280733"/>
                    <a:pt x="97913" y="226210"/>
                    <a:pt x="15235" y="147233"/>
                  </a:cubicBezTo>
                  <a:cubicBezTo>
                    <a:pt x="15235" y="147233"/>
                    <a:pt x="14256" y="135893"/>
                    <a:pt x="9775" y="126622"/>
                  </a:cubicBezTo>
                  <a:cubicBezTo>
                    <a:pt x="-2521" y="101214"/>
                    <a:pt x="-3631" y="31321"/>
                    <a:pt x="9800" y="212"/>
                  </a:cubicBezTo>
                  <a:cubicBezTo>
                    <a:pt x="11237" y="-3096"/>
                    <a:pt x="1234" y="62984"/>
                    <a:pt x="25003" y="121588"/>
                  </a:cubicBezTo>
                  <a:cubicBezTo>
                    <a:pt x="33035" y="141426"/>
                    <a:pt x="99666" y="211637"/>
                    <a:pt x="121129" y="260552"/>
                  </a:cubicBezTo>
                </a:path>
              </a:pathLst>
            </a:custGeom>
            <a:solidFill>
              <a:srgbClr val="231F20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D685A71-F874-4441-98AE-F67AF664ED6D}"/>
                </a:ext>
              </a:extLst>
            </p:cNvPr>
            <p:cNvSpPr/>
            <p:nvPr/>
          </p:nvSpPr>
          <p:spPr>
            <a:xfrm flipV="1">
              <a:off x="290475" y="6582885"/>
              <a:ext cx="85879" cy="33515"/>
            </a:xfrm>
            <a:custGeom>
              <a:avLst/>
              <a:gdLst>
                <a:gd name="connsiteX0" fmla="*/ 78022 w 85879"/>
                <a:gd name="connsiteY0" fmla="*/ 14398 h 33515"/>
                <a:gd name="connsiteX1" fmla="*/ 5137 w 85879"/>
                <a:gd name="connsiteY1" fmla="*/ 31395 h 33515"/>
                <a:gd name="connsiteX2" fmla="*/ 85980 w 85879"/>
                <a:gd name="connsiteY2" fmla="*/ 74 h 33515"/>
                <a:gd name="connsiteX3" fmla="*/ 78022 w 85879"/>
                <a:gd name="connsiteY3" fmla="*/ 14398 h 3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79" h="33515">
                  <a:moveTo>
                    <a:pt x="78022" y="14398"/>
                  </a:moveTo>
                  <a:cubicBezTo>
                    <a:pt x="78022" y="14398"/>
                    <a:pt x="25181" y="20398"/>
                    <a:pt x="5137" y="31395"/>
                  </a:cubicBezTo>
                  <a:cubicBezTo>
                    <a:pt x="-14900" y="42385"/>
                    <a:pt x="27461" y="8984"/>
                    <a:pt x="85980" y="74"/>
                  </a:cubicBezTo>
                  <a:cubicBezTo>
                    <a:pt x="82144" y="8448"/>
                    <a:pt x="78022" y="14398"/>
                    <a:pt x="78022" y="14398"/>
                  </a:cubicBezTo>
                </a:path>
              </a:pathLst>
            </a:custGeom>
            <a:solidFill>
              <a:srgbClr val="231F20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B482F8F-A41A-461A-B23F-37808EC8D96B}"/>
                </a:ext>
              </a:extLst>
            </p:cNvPr>
            <p:cNvSpPr/>
            <p:nvPr/>
          </p:nvSpPr>
          <p:spPr>
            <a:xfrm flipV="1">
              <a:off x="425076" y="6525671"/>
              <a:ext cx="24090" cy="25152"/>
            </a:xfrm>
            <a:custGeom>
              <a:avLst/>
              <a:gdLst>
                <a:gd name="connsiteX0" fmla="*/ 15160 w 24090"/>
                <a:gd name="connsiteY0" fmla="*/ 8344 h 25152"/>
                <a:gd name="connsiteX1" fmla="*/ 24203 w 24090"/>
                <a:gd name="connsiteY1" fmla="*/ 8213 h 25152"/>
                <a:gd name="connsiteX2" fmla="*/ 112 w 24090"/>
                <a:gd name="connsiteY2" fmla="*/ 64 h 25152"/>
                <a:gd name="connsiteX3" fmla="*/ 14603 w 24090"/>
                <a:gd name="connsiteY3" fmla="*/ 25216 h 25152"/>
                <a:gd name="connsiteX4" fmla="*/ 15160 w 24090"/>
                <a:gd name="connsiteY4" fmla="*/ 8344 h 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90" h="25152">
                  <a:moveTo>
                    <a:pt x="15160" y="8344"/>
                  </a:moveTo>
                  <a:cubicBezTo>
                    <a:pt x="17367" y="6488"/>
                    <a:pt x="17993" y="7877"/>
                    <a:pt x="24203" y="8213"/>
                  </a:cubicBezTo>
                  <a:cubicBezTo>
                    <a:pt x="18383" y="6338"/>
                    <a:pt x="18718" y="5416"/>
                    <a:pt x="112" y="64"/>
                  </a:cubicBezTo>
                  <a:cubicBezTo>
                    <a:pt x="7048" y="6961"/>
                    <a:pt x="15352" y="21204"/>
                    <a:pt x="14603" y="25216"/>
                  </a:cubicBezTo>
                  <a:cubicBezTo>
                    <a:pt x="14423" y="17354"/>
                    <a:pt x="12198" y="10812"/>
                    <a:pt x="15160" y="8344"/>
                  </a:cubicBezTo>
                </a:path>
              </a:pathLst>
            </a:custGeom>
            <a:solidFill>
              <a:srgbClr val="231F20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68FBBE8-4912-425E-8786-EA6D12C18D31}"/>
                </a:ext>
              </a:extLst>
            </p:cNvPr>
            <p:cNvSpPr/>
            <p:nvPr/>
          </p:nvSpPr>
          <p:spPr>
            <a:xfrm flipV="1">
              <a:off x="571045" y="6284862"/>
              <a:ext cx="59863" cy="60149"/>
            </a:xfrm>
            <a:custGeom>
              <a:avLst/>
              <a:gdLst>
                <a:gd name="connsiteX0" fmla="*/ 133 w 59863"/>
                <a:gd name="connsiteY0" fmla="*/ 30110 h 60149"/>
                <a:gd name="connsiteX1" fmla="*/ 30075 w 59863"/>
                <a:gd name="connsiteY1" fmla="*/ 60178 h 60149"/>
                <a:gd name="connsiteX2" fmla="*/ 59997 w 59863"/>
                <a:gd name="connsiteY2" fmla="*/ 30110 h 60149"/>
                <a:gd name="connsiteX3" fmla="*/ 30075 w 59863"/>
                <a:gd name="connsiteY3" fmla="*/ 29 h 60149"/>
                <a:gd name="connsiteX4" fmla="*/ 133 w 59863"/>
                <a:gd name="connsiteY4" fmla="*/ 30110 h 6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63" h="60149">
                  <a:moveTo>
                    <a:pt x="133" y="30110"/>
                  </a:moveTo>
                  <a:cubicBezTo>
                    <a:pt x="133" y="46695"/>
                    <a:pt x="13576" y="60178"/>
                    <a:pt x="30075" y="60178"/>
                  </a:cubicBezTo>
                  <a:cubicBezTo>
                    <a:pt x="46560" y="60178"/>
                    <a:pt x="59997" y="46695"/>
                    <a:pt x="59997" y="30110"/>
                  </a:cubicBezTo>
                  <a:cubicBezTo>
                    <a:pt x="59997" y="13518"/>
                    <a:pt x="46560" y="29"/>
                    <a:pt x="30075" y="29"/>
                  </a:cubicBezTo>
                  <a:cubicBezTo>
                    <a:pt x="13576" y="29"/>
                    <a:pt x="133" y="13518"/>
                    <a:pt x="133" y="30110"/>
                  </a:cubicBezTo>
                </a:path>
              </a:pathLst>
            </a:custGeom>
            <a:solidFill>
              <a:schemeClr val="bg1"/>
            </a:solidFill>
            <a:ln w="6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3F4D2C8D-2F41-459E-BC24-96719C50B8CC}"/>
              </a:ext>
            </a:extLst>
          </p:cNvPr>
          <p:cNvGrpSpPr/>
          <p:nvPr/>
        </p:nvGrpSpPr>
        <p:grpSpPr>
          <a:xfrm>
            <a:off x="8916025" y="6254200"/>
            <a:ext cx="3275975" cy="523220"/>
            <a:chOff x="8916025" y="6254200"/>
            <a:chExt cx="3275975" cy="523220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6CB2E19F-5AD3-4DB9-8563-9D3177FF156F}"/>
                </a:ext>
              </a:extLst>
            </p:cNvPr>
            <p:cNvSpPr/>
            <p:nvPr/>
          </p:nvSpPr>
          <p:spPr>
            <a:xfrm>
              <a:off x="8950236" y="6361837"/>
              <a:ext cx="554199" cy="303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8" name="Picture 2">
              <a:extLst>
                <a:ext uri="{FF2B5EF4-FFF2-40B4-BE49-F238E27FC236}">
                  <a16:creationId xmlns:a16="http://schemas.microsoft.com/office/drawing/2014/main" id="{D72B4207-1865-415D-91B1-781763014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16025" y="6323120"/>
              <a:ext cx="622737" cy="3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Box 7">
              <a:extLst>
                <a:ext uri="{FF2B5EF4-FFF2-40B4-BE49-F238E27FC236}">
                  <a16:creationId xmlns:a16="http://schemas.microsoft.com/office/drawing/2014/main" id="{C1F8F599-C628-4988-BA3C-91CB5A78E181}"/>
                </a:ext>
              </a:extLst>
            </p:cNvPr>
            <p:cNvSpPr txBox="1"/>
            <p:nvPr/>
          </p:nvSpPr>
          <p:spPr>
            <a:xfrm>
              <a:off x="9531339" y="6254200"/>
              <a:ext cx="2660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NVMW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84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3BEAB6-1B15-472A-8705-E0CDBBA87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216" y="1716777"/>
            <a:ext cx="11043218" cy="4038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3F12F-1AFF-49C4-8BF3-A7A4341E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526B9-CC17-45C8-B7B3-C8FE690C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AE1A0-8D5F-486C-9901-91C717C6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BFCD2-9158-4BF5-93E5-7688CAB1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E8841-404B-4B98-9AAB-3FB9ECBBA176}"/>
              </a:ext>
            </a:extLst>
          </p:cNvPr>
          <p:cNvSpPr/>
          <p:nvPr/>
        </p:nvSpPr>
        <p:spPr>
          <a:xfrm>
            <a:off x="4038600" y="1532586"/>
            <a:ext cx="1152660" cy="4468969"/>
          </a:xfrm>
          <a:prstGeom prst="rect">
            <a:avLst/>
          </a:prstGeom>
          <a:noFill/>
          <a:ln w="5715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2006D-8F70-4D95-B655-DF7CBF603FFD}"/>
              </a:ext>
            </a:extLst>
          </p:cNvPr>
          <p:cNvSpPr/>
          <p:nvPr/>
        </p:nvSpPr>
        <p:spPr>
          <a:xfrm>
            <a:off x="8978133" y="1532586"/>
            <a:ext cx="1152660" cy="4468969"/>
          </a:xfrm>
          <a:prstGeom prst="rect">
            <a:avLst/>
          </a:prstGeom>
          <a:noFill/>
          <a:ln w="57150">
            <a:solidFill>
              <a:srgbClr val="182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A787E-92E3-4C79-84D0-C809BD4E60A3}"/>
              </a:ext>
            </a:extLst>
          </p:cNvPr>
          <p:cNvSpPr txBox="1"/>
          <p:nvPr/>
        </p:nvSpPr>
        <p:spPr>
          <a:xfrm>
            <a:off x="571216" y="6109870"/>
            <a:ext cx="10617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Izraelevitz</a:t>
            </a:r>
            <a:r>
              <a:rPr lang="en-US" sz="1600" dirty="0"/>
              <a:t> et al.,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US" sz="1600" dirty="0"/>
              <a:t>Basic Performance Measurements of the Intel Optane DC Persistent Memory Module”, </a:t>
            </a:r>
            <a:r>
              <a:rPr lang="en-US" sz="1600" dirty="0" err="1"/>
              <a:t>ArXiV</a:t>
            </a:r>
            <a:r>
              <a:rPr lang="en-US" sz="1600" dirty="0"/>
              <a:t>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014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3F12F-1AFF-49C4-8BF3-A7A4341E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526B9-CC17-45C8-B7B3-C8FE690C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AE1A0-8D5F-486C-9901-91C717C6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BFCD2-9158-4BF5-93E5-7688CAB1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Another Simulator?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C45BB-7902-42D4-A950-2D914017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Overhead</a:t>
            </a:r>
          </a:p>
          <a:p>
            <a:pPr lvl="1"/>
            <a:r>
              <a:rPr lang="en-US" dirty="0"/>
              <a:t>TLB miss?</a:t>
            </a:r>
          </a:p>
          <a:p>
            <a:pPr lvl="1"/>
            <a:r>
              <a:rPr lang="en-US" dirty="0"/>
              <a:t>Overhead inside DIMM?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Simulators &amp; Emulators</a:t>
            </a:r>
          </a:p>
          <a:p>
            <a:pPr lvl="1"/>
            <a:r>
              <a:rPr lang="en-US" dirty="0"/>
              <a:t>Based on traditional DRAM DIMM architectures</a:t>
            </a:r>
          </a:p>
          <a:p>
            <a:pPr lvl="1"/>
            <a:r>
              <a:rPr lang="en-US" dirty="0"/>
              <a:t>Insufficient accuracy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4F78C95-04F0-4488-966A-D8A71FF397B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367021" y="1343025"/>
            <a:ext cx="5236972" cy="19153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11E45-19BF-418C-A1AD-B61128ACB05A}"/>
              </a:ext>
            </a:extLst>
          </p:cNvPr>
          <p:cNvGrpSpPr/>
          <p:nvPr/>
        </p:nvGrpSpPr>
        <p:grpSpPr>
          <a:xfrm>
            <a:off x="5367021" y="4173936"/>
            <a:ext cx="3062522" cy="2050652"/>
            <a:chOff x="5443220" y="3780506"/>
            <a:chExt cx="3481705" cy="233133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A5FD5D-1BF6-483A-A999-A7A51535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43220" y="3780506"/>
              <a:ext cx="3481705" cy="196200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52D14C-D407-4408-AF47-19C7129BCC2B}"/>
                </a:ext>
              </a:extLst>
            </p:cNvPr>
            <p:cNvSpPr txBox="1"/>
            <p:nvPr/>
          </p:nvSpPr>
          <p:spPr>
            <a:xfrm>
              <a:off x="5443220" y="5742509"/>
              <a:ext cx="3481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Simulators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433BA0-5088-4B20-87EF-8458663C0204}"/>
              </a:ext>
            </a:extLst>
          </p:cNvPr>
          <p:cNvGrpSpPr/>
          <p:nvPr/>
        </p:nvGrpSpPr>
        <p:grpSpPr>
          <a:xfrm>
            <a:off x="8818328" y="4173936"/>
            <a:ext cx="3062522" cy="2050652"/>
            <a:chOff x="5443220" y="3780506"/>
            <a:chExt cx="3481705" cy="233133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C79B931-EFB4-4E8D-BF7A-1CBF9810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443220" y="3780506"/>
              <a:ext cx="3481704" cy="196200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B67E68-92A9-4813-856A-94367BBE97A3}"/>
                </a:ext>
              </a:extLst>
            </p:cNvPr>
            <p:cNvSpPr txBox="1"/>
            <p:nvPr/>
          </p:nvSpPr>
          <p:spPr>
            <a:xfrm>
              <a:off x="5443220" y="5742509"/>
              <a:ext cx="3481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Emulators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590DF0-9046-4876-BE76-AD2CBD0C8A74}"/>
              </a:ext>
            </a:extLst>
          </p:cNvPr>
          <p:cNvGrpSpPr/>
          <p:nvPr/>
        </p:nvGrpSpPr>
        <p:grpSpPr>
          <a:xfrm>
            <a:off x="9549369" y="3577416"/>
            <a:ext cx="800219" cy="1406699"/>
            <a:chOff x="9549369" y="3577416"/>
            <a:chExt cx="800219" cy="14066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3C8BE8-90D8-4821-A19C-0435DE57A52C}"/>
                </a:ext>
              </a:extLst>
            </p:cNvPr>
            <p:cNvSpPr txBox="1"/>
            <p:nvPr/>
          </p:nvSpPr>
          <p:spPr>
            <a:xfrm>
              <a:off x="9549369" y="357741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6563598-76A1-4C06-B1F6-A8A303162DB1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9721851" y="3946748"/>
              <a:ext cx="227628" cy="87290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AA78AC-82D0-4CE9-B530-D65E9B616BDE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9949479" y="3946748"/>
              <a:ext cx="293071" cy="103736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11B4FD-6886-4CDC-9500-90CB565E4E02}"/>
              </a:ext>
            </a:extLst>
          </p:cNvPr>
          <p:cNvGrpSpPr/>
          <p:nvPr/>
        </p:nvGrpSpPr>
        <p:grpSpPr>
          <a:xfrm>
            <a:off x="10853001" y="3577416"/>
            <a:ext cx="934871" cy="1772459"/>
            <a:chOff x="10853001" y="3577416"/>
            <a:chExt cx="934871" cy="17724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FDE1D7-15C1-4A29-8E01-DDFCEBB8DA2E}"/>
                </a:ext>
              </a:extLst>
            </p:cNvPr>
            <p:cNvSpPr txBox="1"/>
            <p:nvPr/>
          </p:nvSpPr>
          <p:spPr>
            <a:xfrm>
              <a:off x="10853001" y="3577416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NVRAM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B576135-818F-422D-9CB5-3C426C8365AE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10941796" y="3946748"/>
              <a:ext cx="378641" cy="14031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E11E728-1D52-4797-8714-ACE7BA898ACD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11320437" y="3946748"/>
              <a:ext cx="160302" cy="103736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1325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3F12F-1AFF-49C4-8BF3-A7A4341E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526B9-CC17-45C8-B7B3-C8FE690C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AE1A0-8D5F-486C-9901-91C717C6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BFCD2-9158-4BF5-93E5-7688CAB1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</a:t>
            </a:r>
            <a:r>
              <a:rPr lang="en-US" altLang="zh-CN" dirty="0"/>
              <a:t>nother</a:t>
            </a:r>
            <a:r>
              <a:rPr lang="en-US" dirty="0"/>
              <a:t> Profiler?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CA38AC-88F8-4601-8D3F-0AF4EE7A57C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04472" y="2159531"/>
            <a:ext cx="4855779" cy="273631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30F241-79AC-4D93-A953-643AF030FA54}"/>
              </a:ext>
            </a:extLst>
          </p:cNvPr>
          <p:cNvSpPr txBox="1"/>
          <p:nvPr/>
        </p:nvSpPr>
        <p:spPr>
          <a:xfrm>
            <a:off x="6096000" y="1548343"/>
            <a:ext cx="341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Pointer-Chasing Test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C45BB-7902-42D4-A950-2D914017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9" y="1295401"/>
            <a:ext cx="7585076" cy="2788496"/>
          </a:xfrm>
        </p:spPr>
        <p:txBody>
          <a:bodyPr/>
          <a:lstStyle/>
          <a:p>
            <a:r>
              <a:rPr lang="en-US" dirty="0"/>
              <a:t>NVRAM ≠ Slower DRAM</a:t>
            </a:r>
          </a:p>
          <a:p>
            <a:pPr lvl="1"/>
            <a:r>
              <a:rPr lang="en-US" dirty="0"/>
              <a:t>‘Weird’ performance</a:t>
            </a:r>
          </a:p>
          <a:p>
            <a:pPr lvl="1"/>
            <a:r>
              <a:rPr lang="en-US" dirty="0"/>
              <a:t>Complex controller</a:t>
            </a:r>
          </a:p>
          <a:p>
            <a:pPr lvl="1"/>
            <a:r>
              <a:rPr lang="en-US" dirty="0"/>
              <a:t>Multi-level buffers</a:t>
            </a:r>
          </a:p>
          <a:p>
            <a:pPr lvl="1"/>
            <a:r>
              <a:rPr lang="en-US" dirty="0"/>
              <a:t>DDR-T protocol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C0E879-BCC2-41EF-919C-0A26243BD5F9}"/>
              </a:ext>
            </a:extLst>
          </p:cNvPr>
          <p:cNvGrpSpPr/>
          <p:nvPr/>
        </p:nvGrpSpPr>
        <p:grpSpPr>
          <a:xfrm>
            <a:off x="10110648" y="2806256"/>
            <a:ext cx="2081388" cy="369332"/>
            <a:chOff x="9989943" y="4027416"/>
            <a:chExt cx="2081388" cy="369332"/>
          </a:xfrm>
        </p:grpSpPr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027B6817-734D-4D96-AB1F-04EBAE41C36C}"/>
                </a:ext>
              </a:extLst>
            </p:cNvPr>
            <p:cNvSpPr/>
            <p:nvPr/>
          </p:nvSpPr>
          <p:spPr>
            <a:xfrm>
              <a:off x="9989943" y="4090988"/>
              <a:ext cx="1146517" cy="2421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7B8948-8FA7-44C5-81BB-1C8F8DC31D7A}"/>
                </a:ext>
              </a:extLst>
            </p:cNvPr>
            <p:cNvSpPr txBox="1"/>
            <p:nvPr/>
          </p:nvSpPr>
          <p:spPr>
            <a:xfrm>
              <a:off x="11136460" y="4027416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NVRAM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1B70F3-5659-43F8-831C-0E3BC5D4D417}"/>
              </a:ext>
            </a:extLst>
          </p:cNvPr>
          <p:cNvGrpSpPr/>
          <p:nvPr/>
        </p:nvGrpSpPr>
        <p:grpSpPr>
          <a:xfrm>
            <a:off x="10110612" y="3778136"/>
            <a:ext cx="2081388" cy="369332"/>
            <a:chOff x="9989943" y="4924187"/>
            <a:chExt cx="2081388" cy="369332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6DD14927-C085-4A86-9C73-E9AA39483D9D}"/>
                </a:ext>
              </a:extLst>
            </p:cNvPr>
            <p:cNvSpPr/>
            <p:nvPr/>
          </p:nvSpPr>
          <p:spPr>
            <a:xfrm>
              <a:off x="9989943" y="4987759"/>
              <a:ext cx="1146517" cy="2421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8600E0-502D-4B4D-BB8C-C7D8688BF55A}"/>
                </a:ext>
              </a:extLst>
            </p:cNvPr>
            <p:cNvSpPr txBox="1"/>
            <p:nvPr/>
          </p:nvSpPr>
          <p:spPr>
            <a:xfrm>
              <a:off x="11271112" y="4924187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DRAM</a:t>
              </a:r>
            </a:p>
          </p:txBody>
        </p:sp>
      </p:grp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587DD359-9CC0-4C50-8532-2A09F57AA766}"/>
              </a:ext>
            </a:extLst>
          </p:cNvPr>
          <p:cNvSpPr txBox="1">
            <a:spLocks/>
          </p:cNvSpPr>
          <p:nvPr/>
        </p:nvSpPr>
        <p:spPr>
          <a:xfrm>
            <a:off x="1929296" y="5054827"/>
            <a:ext cx="7585076" cy="91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82B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 kern="1200">
                <a:solidFill>
                  <a:srgbClr val="006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Tahoma" panose="020B0604030504040204" pitchFamily="34" charset="0"/>
              <a:buNone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Need more architecture level details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2C3E2F8-2B0E-5040-92DF-C46B01F91B45}"/>
              </a:ext>
            </a:extLst>
          </p:cNvPr>
          <p:cNvSpPr/>
          <p:nvPr/>
        </p:nvSpPr>
        <p:spPr>
          <a:xfrm>
            <a:off x="2173574" y="5054827"/>
            <a:ext cx="6976776" cy="911261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762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7E744-57AC-4FB3-87AF-02646142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1524-1258-4933-8EB2-56693E38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80D3-92EB-4D07-9398-2C43D7A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F18CEF-7958-438B-BEE6-B49460F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&amp; VANS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32A077-D1CC-45D0-A705-8600A67B8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295401"/>
            <a:ext cx="6970712" cy="17823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LENS: </a:t>
            </a:r>
            <a:r>
              <a:rPr lang="en-US" u="sng" dirty="0"/>
              <a:t>L</a:t>
            </a:r>
            <a:r>
              <a:rPr lang="en-US" dirty="0"/>
              <a:t>ow-level Profil</a:t>
            </a:r>
            <a:r>
              <a:rPr lang="en-US" u="sng" dirty="0"/>
              <a:t>e</a:t>
            </a:r>
            <a:r>
              <a:rPr lang="en-US" dirty="0"/>
              <a:t>r for </a:t>
            </a:r>
            <a:r>
              <a:rPr lang="en-US" u="sng" dirty="0"/>
              <a:t>N</a:t>
            </a:r>
            <a:r>
              <a:rPr lang="en-US" dirty="0"/>
              <a:t>VM </a:t>
            </a:r>
            <a:r>
              <a:rPr lang="en-US" u="sng" dirty="0"/>
              <a:t>S</a:t>
            </a:r>
            <a:r>
              <a:rPr lang="en-US" dirty="0"/>
              <a:t>ystems</a:t>
            </a:r>
          </a:p>
          <a:p>
            <a:pPr lvl="1"/>
            <a:r>
              <a:rPr lang="en-US" dirty="0"/>
              <a:t>Customized micro-benchmarks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Profile complex on-DIMM architectures</a:t>
            </a:r>
            <a:br>
              <a:rPr lang="en-US" dirty="0"/>
            </a:br>
            <a:r>
              <a:rPr lang="en-US" dirty="0"/>
              <a:t>of various NVRAM DIMMs</a:t>
            </a:r>
          </a:p>
          <a:p>
            <a:pPr lvl="1"/>
            <a:r>
              <a:rPr lang="en-US" dirty="0"/>
              <a:t>Low noise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00CBDB-039E-4965-911E-955EA16C0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00" y="1295400"/>
            <a:ext cx="5203557" cy="22656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F9735B5-72F7-4C48-A251-DBEAE4209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6132" y="4103382"/>
            <a:ext cx="6177418" cy="1772761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AE793FA-2657-4DBE-9E99-E26F88D079E0}"/>
              </a:ext>
            </a:extLst>
          </p:cNvPr>
          <p:cNvSpPr txBox="1">
            <a:spLocks/>
          </p:cNvSpPr>
          <p:nvPr/>
        </p:nvSpPr>
        <p:spPr>
          <a:xfrm>
            <a:off x="311150" y="3522335"/>
            <a:ext cx="6970712" cy="1897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82B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 kern="1200">
                <a:solidFill>
                  <a:srgbClr val="006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VANS: </a:t>
            </a:r>
            <a:r>
              <a:rPr lang="en-US" u="sng" dirty="0"/>
              <a:t>V</a:t>
            </a:r>
            <a:r>
              <a:rPr lang="en-US" dirty="0"/>
              <a:t>alidated </a:t>
            </a:r>
            <a:r>
              <a:rPr lang="en-US" u="sng" dirty="0"/>
              <a:t>A</a:t>
            </a:r>
            <a:r>
              <a:rPr lang="en-US" dirty="0"/>
              <a:t>rchitectural </a:t>
            </a:r>
            <a:r>
              <a:rPr lang="en-US" u="sng" dirty="0"/>
              <a:t>N</a:t>
            </a:r>
            <a:r>
              <a:rPr lang="en-US" dirty="0"/>
              <a:t>VM </a:t>
            </a:r>
            <a:r>
              <a:rPr lang="en-US" u="sng" dirty="0"/>
              <a:t>S</a:t>
            </a:r>
            <a:r>
              <a:rPr lang="en-US" dirty="0"/>
              <a:t>imulator</a:t>
            </a:r>
          </a:p>
          <a:p>
            <a:pPr lvl="1"/>
            <a:r>
              <a:rPr lang="en-US" dirty="0"/>
              <a:t>Validated performance</a:t>
            </a:r>
          </a:p>
          <a:p>
            <a:pPr lvl="1"/>
            <a:r>
              <a:rPr lang="en-US" dirty="0"/>
              <a:t>Verified DDR4 model</a:t>
            </a:r>
          </a:p>
          <a:p>
            <a:pPr lvl="1"/>
            <a:r>
              <a:rPr lang="en-US" dirty="0"/>
              <a:t>General NVM model</a:t>
            </a:r>
          </a:p>
          <a:p>
            <a:pPr lvl="1"/>
            <a:r>
              <a:rPr lang="en-US" dirty="0"/>
              <a:t>Can be attached to gem5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6B2EC5D-8250-49CD-BE51-308F9E3B2B93}"/>
              </a:ext>
            </a:extLst>
          </p:cNvPr>
          <p:cNvSpPr txBox="1">
            <a:spLocks/>
          </p:cNvSpPr>
          <p:nvPr/>
        </p:nvSpPr>
        <p:spPr>
          <a:xfrm>
            <a:off x="311150" y="5594973"/>
            <a:ext cx="6970712" cy="725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82B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 kern="1200">
                <a:solidFill>
                  <a:srgbClr val="006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Source</a:t>
            </a:r>
          </a:p>
          <a:p>
            <a:pPr lvl="1"/>
            <a:r>
              <a:rPr lang="en-US" u="sng" dirty="0">
                <a:solidFill>
                  <a:srgbClr val="0070C0"/>
                </a:solidFill>
              </a:rPr>
              <a:t>github.com/</a:t>
            </a:r>
            <a:r>
              <a:rPr lang="en-US" u="sng" dirty="0" err="1">
                <a:solidFill>
                  <a:srgbClr val="0070C0"/>
                </a:solidFill>
              </a:rPr>
              <a:t>TheNetAdmin</a:t>
            </a:r>
            <a:r>
              <a:rPr lang="en-US" u="sng" dirty="0">
                <a:solidFill>
                  <a:srgbClr val="0070C0"/>
                </a:solidFill>
              </a:rPr>
              <a:t>/LENS-VANS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822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E5A5EC-1831-47F2-AAD1-A5FCC5AFC4A2}"/>
              </a:ext>
            </a:extLst>
          </p:cNvPr>
          <p:cNvSpPr/>
          <p:nvPr/>
        </p:nvSpPr>
        <p:spPr>
          <a:xfrm>
            <a:off x="5100734" y="4189727"/>
            <a:ext cx="631540" cy="270660"/>
          </a:xfrm>
          <a:custGeom>
            <a:avLst/>
            <a:gdLst>
              <a:gd name="connsiteX0" fmla="*/ 0 w 758494"/>
              <a:gd name="connsiteY0" fmla="*/ 0 h 325069"/>
              <a:gd name="connsiteX1" fmla="*/ 758495 w 758494"/>
              <a:gd name="connsiteY1" fmla="*/ 0 h 325069"/>
              <a:gd name="connsiteX2" fmla="*/ 758495 w 758494"/>
              <a:gd name="connsiteY2" fmla="*/ 325069 h 325069"/>
              <a:gd name="connsiteX3" fmla="*/ 0 w 758494"/>
              <a:gd name="connsiteY3" fmla="*/ 325069 h 3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94" h="325069">
                <a:moveTo>
                  <a:pt x="0" y="0"/>
                </a:moveTo>
                <a:lnTo>
                  <a:pt x="758495" y="0"/>
                </a:lnTo>
                <a:lnTo>
                  <a:pt x="758495" y="325069"/>
                </a:lnTo>
                <a:lnTo>
                  <a:pt x="0" y="3250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3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Content Placeholder 6" descr="Truck">
            <a:extLst>
              <a:ext uri="{FF2B5EF4-FFF2-40B4-BE49-F238E27FC236}">
                <a16:creationId xmlns:a16="http://schemas.microsoft.com/office/drawing/2014/main" id="{391D533C-A8CF-49E2-AED4-A9185A240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2836" y="4296205"/>
            <a:ext cx="1652601" cy="165260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B5DE9-BE45-404C-8E63-65AA2F2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10/20/2020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978ED-AE7A-45F3-B307-6A1FF6AF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LENS &amp; VANS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9D1D-0FB5-49CE-AB01-822CD801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2D82B3-52CC-4081-922C-6AB5C5EA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LENS &amp; VANS Overview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416B38C-6DEF-4902-A06E-412DF362B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2722" y="4687839"/>
            <a:ext cx="1811282" cy="820203"/>
          </a:xfrm>
          <a:prstGeom prst="rect">
            <a:avLst/>
          </a:prstGeom>
        </p:spPr>
      </p:pic>
      <p:pic>
        <p:nvPicPr>
          <p:cNvPr id="11" name="Graphic 10" descr="Magnifying glass">
            <a:extLst>
              <a:ext uri="{FF2B5EF4-FFF2-40B4-BE49-F238E27FC236}">
                <a16:creationId xmlns:a16="http://schemas.microsoft.com/office/drawing/2014/main" id="{1ED4E9EC-970A-4E57-8146-D2DFB907F3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7058" y="4058466"/>
            <a:ext cx="1047544" cy="1047544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AB96E81-E1BF-452A-931A-187E5B8AFBA1}"/>
              </a:ext>
            </a:extLst>
          </p:cNvPr>
          <p:cNvSpPr/>
          <p:nvPr/>
        </p:nvSpPr>
        <p:spPr>
          <a:xfrm>
            <a:off x="5097668" y="4189726"/>
            <a:ext cx="631540" cy="270660"/>
          </a:xfrm>
          <a:custGeom>
            <a:avLst/>
            <a:gdLst>
              <a:gd name="connsiteX0" fmla="*/ 0 w 758494"/>
              <a:gd name="connsiteY0" fmla="*/ 0 h 325069"/>
              <a:gd name="connsiteX1" fmla="*/ 758495 w 758494"/>
              <a:gd name="connsiteY1" fmla="*/ 0 h 325069"/>
              <a:gd name="connsiteX2" fmla="*/ 758495 w 758494"/>
              <a:gd name="connsiteY2" fmla="*/ 325069 h 325069"/>
              <a:gd name="connsiteX3" fmla="*/ 0 w 758494"/>
              <a:gd name="connsiteY3" fmla="*/ 325069 h 3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494" h="325069">
                <a:moveTo>
                  <a:pt x="0" y="0"/>
                </a:moveTo>
                <a:lnTo>
                  <a:pt x="758495" y="0"/>
                </a:lnTo>
                <a:lnTo>
                  <a:pt x="758495" y="325069"/>
                </a:lnTo>
                <a:lnTo>
                  <a:pt x="0" y="3250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3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BC82C3D-90B2-4C4E-930F-6B6E1A7915F4}"/>
              </a:ext>
            </a:extLst>
          </p:cNvPr>
          <p:cNvSpPr txBox="1">
            <a:spLocks/>
          </p:cNvSpPr>
          <p:nvPr/>
        </p:nvSpPr>
        <p:spPr>
          <a:xfrm>
            <a:off x="311150" y="1295400"/>
            <a:ext cx="5607051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82B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 kern="1200">
                <a:solidFill>
                  <a:srgbClr val="006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LENS</a:t>
            </a:r>
          </a:p>
          <a:p>
            <a:pPr lvl="1"/>
            <a:r>
              <a:rPr lang="en-US" dirty="0"/>
              <a:t>Profiles NVRAM</a:t>
            </a:r>
          </a:p>
          <a:p>
            <a:pPr lvl="1"/>
            <a:r>
              <a:rPr lang="en-US" dirty="0"/>
              <a:t>Finds observations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12A66781-B461-4AB4-806C-D4D8A4D4DE44}"/>
              </a:ext>
            </a:extLst>
          </p:cNvPr>
          <p:cNvSpPr txBox="1">
            <a:spLocks/>
          </p:cNvSpPr>
          <p:nvPr/>
        </p:nvSpPr>
        <p:spPr>
          <a:xfrm>
            <a:off x="6267449" y="1295400"/>
            <a:ext cx="5607051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82B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800" kern="1200">
                <a:solidFill>
                  <a:srgbClr val="006A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ahoma" panose="020B0604030504040204" pitchFamily="34" charset="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VANS</a:t>
            </a:r>
          </a:p>
          <a:p>
            <a:pPr lvl="1"/>
            <a:r>
              <a:rPr lang="en-US" dirty="0"/>
              <a:t>Takes LENS profiling results</a:t>
            </a:r>
          </a:p>
          <a:p>
            <a:pPr lvl="1"/>
            <a:r>
              <a:rPr lang="en-US" dirty="0"/>
              <a:t>Good to 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9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C 0.0181 4.44444E-6 0.03294 0.02615 0.03294 0.05879 C 0.03294 0.09143 0.0181 0.11805 2.08333E-7 0.11805 C -0.01797 0.11805 -0.03255 0.09143 -0.03255 0.05879 C -0.03255 0.02615 -0.01797 4.44444E-6 2.08333E-7 4.44444E-6 Z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C 0.01406 -0.03056 0.01302 -0.03357 0.03203 -0.047 C 0.03698 -0.05024 0.0599 -0.06204 0.07227 -0.05834 C 0.08412 -0.05463 0.09909 -0.047 0.10651 -0.02454 L 0.14609 0.07731 " pathEditMode="relative" rAng="0" ptsTypes="AAA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C 0.01836 4.44444E-6 0.03359 0.02638 0.03359 0.05902 C 0.03359 0.09166 0.01836 0.11828 2.08333E-7 0.11828 C -0.01875 0.11828 -0.03346 0.09166 -0.03346 0.05902 C -0.03346 0.02638 -0.01875 4.44444E-6 2.08333E-7 4.44444E-6 Z " pathEditMode="relative" rAng="0" ptsTypes="AAAAA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C 0.01406 -0.03056 0.01302 -0.03357 0.03203 -0.047 C 0.03698 -0.05024 0.0599 -0.06204 0.07227 -0.05834 C 0.08412 -0.05463 0.09909 -0.047 0.10651 -0.02454 L 0.14609 0.07731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6745 -0.0023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B5DE9-BE45-404C-8E63-65AA2F2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03/08/2021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978ED-AE7A-45F3-B307-6A1FF6AF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LENS &amp; VANS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9D1D-0FB5-49CE-AB01-822CD801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65-81F3-4A17-B6FB-CB59BF1144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2D82B3-52CC-4081-922C-6AB5C5EA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4EBC6C8-1553-4D54-8552-00F6E514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459" y="1107583"/>
            <a:ext cx="5242731" cy="5388467"/>
          </a:xfrm>
        </p:spPr>
        <p:txBody>
          <a:bodyPr anchor="ctr"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Background of NVRAM</a:t>
            </a:r>
          </a:p>
          <a:p>
            <a:r>
              <a:rPr lang="en-US" b="1" dirty="0"/>
              <a:t>LENS Profiler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VANS Simulator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Validation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95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5.6|0.6|7.7|2.1|3|2.8|0.7|0.6|0.6|0.6|0.6|0.6|0.6|0.6|0.6|0.6|0.7|4.5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0.6|0.5|10.5|1.6|1.8|2.5|0.6|0.7|0.6|2.8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0.6|0|0.7|4.3|0.4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3|6|1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8|2.8|4.3|3.1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9.7|5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3.5|1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|3.4|6.2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8.8|3.3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等线 Light"/>
        <a:cs typeface=""/>
      </a:majorFont>
      <a:minorFont>
        <a:latin typeface="Tahoma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1434</Words>
  <Application>Microsoft Office PowerPoint</Application>
  <PresentationFormat>宽屏</PresentationFormat>
  <Paragraphs>614</Paragraphs>
  <Slides>37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mononoki Nerd Font Mono</vt:lpstr>
      <vt:lpstr>Tahoma</vt:lpstr>
      <vt:lpstr>Office Theme</vt:lpstr>
      <vt:lpstr>Characterizing and Modeling Non-Volatile Memory Systems</vt:lpstr>
      <vt:lpstr>Outline</vt:lpstr>
      <vt:lpstr>NVRAM is Here</vt:lpstr>
      <vt:lpstr>What’s Wrong?</vt:lpstr>
      <vt:lpstr>Why Another Simulator?</vt:lpstr>
      <vt:lpstr>Why Another Profiler?</vt:lpstr>
      <vt:lpstr>LENS &amp; VANS Overview</vt:lpstr>
      <vt:lpstr>LENS &amp; VANS Overview</vt:lpstr>
      <vt:lpstr>Outline</vt:lpstr>
      <vt:lpstr>LENS</vt:lpstr>
      <vt:lpstr>LENS</vt:lpstr>
      <vt:lpstr>LENS – Micro-benchmarks</vt:lpstr>
      <vt:lpstr>LENS – Profiling Buffer Structure</vt:lpstr>
      <vt:lpstr>LENS – Profiling Buffer Structure</vt:lpstr>
      <vt:lpstr>LENS – Profiling Buffer Entry Size</vt:lpstr>
      <vt:lpstr>LENS – Profiling Buffer Entry Size</vt:lpstr>
      <vt:lpstr>LENS – Profiling Buffer Entry Size </vt:lpstr>
      <vt:lpstr>LENS – Profiling Buffer Size</vt:lpstr>
      <vt:lpstr>LENS – Profiling Buffer Size</vt:lpstr>
      <vt:lpstr>LENS – Profiling Buffer Size</vt:lpstr>
      <vt:lpstr>LENS – Profiling Tail Latency</vt:lpstr>
      <vt:lpstr>LENS – Profiling Tail Latency</vt:lpstr>
      <vt:lpstr>LENS – Profiling Tail Latency</vt:lpstr>
      <vt:lpstr>LENS – Profiling Tail Latency</vt:lpstr>
      <vt:lpstr>LENS – Multi-DIMM Interleaving  Analysis</vt:lpstr>
      <vt:lpstr>Outline</vt:lpstr>
      <vt:lpstr>VANS</vt:lpstr>
      <vt:lpstr>VANS</vt:lpstr>
      <vt:lpstr>VANS – Testing Framework</vt:lpstr>
      <vt:lpstr>VANS – Testing Framework</vt:lpstr>
      <vt:lpstr>VANS – Testing Framework</vt:lpstr>
      <vt:lpstr>Outline</vt:lpstr>
      <vt:lpstr>Verification and Validation</vt:lpstr>
      <vt:lpstr>Validation</vt:lpstr>
      <vt:lpstr>Validation</vt:lpstr>
      <vt:lpstr>Summary</vt:lpstr>
      <vt:lpstr>Characterizing and Modeling Non-Volatile Memory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2021-03-01T00:58:32Z</dcterms:created>
  <dcterms:modified xsi:type="dcterms:W3CDTF">2021-03-01T00:58:44Z</dcterms:modified>
</cp:coreProperties>
</file>